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9"/>
  </p:notesMasterIdLst>
  <p:sldIdLst>
    <p:sldId id="501" r:id="rId2"/>
    <p:sldId id="653" r:id="rId3"/>
    <p:sldId id="342" r:id="rId4"/>
    <p:sldId id="503" r:id="rId5"/>
    <p:sldId id="658" r:id="rId6"/>
    <p:sldId id="648" r:id="rId7"/>
    <p:sldId id="647" r:id="rId8"/>
    <p:sldId id="640" r:id="rId9"/>
    <p:sldId id="358" r:id="rId10"/>
    <p:sldId id="649" r:id="rId11"/>
    <p:sldId id="641" r:id="rId12"/>
    <p:sldId id="650" r:id="rId13"/>
    <p:sldId id="660" r:id="rId14"/>
    <p:sldId id="581" r:id="rId15"/>
    <p:sldId id="652" r:id="rId16"/>
    <p:sldId id="265" r:id="rId17"/>
    <p:sldId id="624" r:id="rId18"/>
    <p:sldId id="314" r:id="rId19"/>
    <p:sldId id="360" r:id="rId20"/>
    <p:sldId id="638" r:id="rId21"/>
    <p:sldId id="361" r:id="rId22"/>
    <p:sldId id="263" r:id="rId23"/>
    <p:sldId id="362" r:id="rId24"/>
    <p:sldId id="541" r:id="rId25"/>
    <p:sldId id="535" r:id="rId26"/>
    <p:sldId id="538" r:id="rId27"/>
    <p:sldId id="542" r:id="rId28"/>
    <p:sldId id="543" r:id="rId29"/>
    <p:sldId id="533" r:id="rId30"/>
    <p:sldId id="657" r:id="rId31"/>
    <p:sldId id="552" r:id="rId32"/>
    <p:sldId id="339" r:id="rId33"/>
    <p:sldId id="281" r:id="rId34"/>
    <p:sldId id="563" r:id="rId35"/>
    <p:sldId id="521" r:id="rId36"/>
    <p:sldId id="517" r:id="rId37"/>
    <p:sldId id="293" r:id="rId38"/>
    <p:sldId id="622" r:id="rId39"/>
    <p:sldId id="623" r:id="rId40"/>
    <p:sldId id="597" r:id="rId41"/>
    <p:sldId id="320" r:id="rId42"/>
    <p:sldId id="598" r:id="rId43"/>
    <p:sldId id="599" r:id="rId44"/>
    <p:sldId id="600" r:id="rId45"/>
    <p:sldId id="601" r:id="rId46"/>
    <p:sldId id="602" r:id="rId47"/>
    <p:sldId id="603" r:id="rId48"/>
    <p:sldId id="604" r:id="rId49"/>
    <p:sldId id="495" r:id="rId50"/>
    <p:sldId id="605" r:id="rId51"/>
    <p:sldId id="585" r:id="rId52"/>
    <p:sldId id="634" r:id="rId53"/>
    <p:sldId id="627" r:id="rId54"/>
    <p:sldId id="646" r:id="rId55"/>
    <p:sldId id="340" r:id="rId56"/>
    <p:sldId id="341" r:id="rId57"/>
    <p:sldId id="427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282C"/>
    <a:srgbClr val="11151B"/>
    <a:srgbClr val="232428"/>
    <a:srgbClr val="143D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D7D5D5-1739-E242-A544-A1BE39830477}" v="2172" dt="2025-04-23T09:24:55.3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5802"/>
  </p:normalViewPr>
  <p:slideViewPr>
    <p:cSldViewPr snapToGrid="0" snapToObjects="1">
      <p:cViewPr varScale="1">
        <p:scale>
          <a:sx n="91" d="100"/>
          <a:sy n="91" d="100"/>
        </p:scale>
        <p:origin x="792" y="9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81072-DBFC-944C-B360-BCBEB0F13654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BDEB1-0600-9147-B578-7FA74095C775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288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EE0E1-AABE-4D41-A831-D768592AC8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79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8F47E3-9992-E199-A878-52CC81F7A8A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63822EF-E5BB-C445-8D15-804488DB229D}" type="slidenum">
              <a:t>22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C93BCB-43D4-6A47-3AA5-64D8ED508F9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ACE1E9-8DD5-61D3-8FA7-816EABED4B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212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931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826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631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03840-E734-C740-B8FF-D2640BAC6D3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53EDE31-6C9A-9846-9E75-4FDA6C53B224}" type="slidenum">
              <a:t>33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C63E69-3661-E342-BE0A-3D97823FB34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638CED-086A-B247-B510-C4F53A1774D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7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03840-E734-C740-B8FF-D2640BAC6D3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53EDE31-6C9A-9846-9E75-4FDA6C53B224}" type="slidenum">
              <a:t>34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C63E69-3661-E342-BE0A-3D97823FB34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638CED-086A-B247-B510-C4F53A1774D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23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78E99-315C-4B4B-8F2F-6FB3D2E4005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F07C517-EED4-EF42-8C33-65B77801C759}" type="slidenum">
              <a:t>35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F9CBA6-0549-EF46-9EC5-0D336279533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2FAA9D-967E-2246-B998-7618FD104AB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567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78E99-315C-4B4B-8F2F-6FB3D2E4005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F07C517-EED4-EF42-8C33-65B77801C759}" type="slidenum">
              <a:t>36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F9CBA6-0549-EF46-9EC5-0D336279533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2FAA9D-967E-2246-B998-7618FD104AB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38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BFC0AB-480C-BB40-8995-A2F59EA9C89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6A242DF-FFB8-4A4F-9E3F-AE6FD9B25024}" type="slidenum">
              <a:t>37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E6829D-10F8-0F4C-A002-83FAF42D185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E1E78F-D33A-1446-A229-251B9CFBB9C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6133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77D75-8465-7777-1FA9-C7CE1F16E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DF28D-D81C-AB55-6F01-1A2CBC09626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39D42C4-484A-C44C-AC6D-DC6BC56825D2}" type="slidenum">
              <a:t>40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86F442-B6FF-2AB1-5628-8A3E9AFA5C7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5D3809-38CF-8F7D-A400-5F833E6BBB6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963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0857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04997B-B0E7-3743-8388-44B68489CA5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39D42C4-484A-C44C-AC6D-DC6BC56825D2}" type="slidenum">
              <a:t>41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782AAA-4A66-5E41-8B54-76A159914F8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3CE6D7-F1BB-1F45-A4EB-ACF9306E778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83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BFC0E-A52D-8942-5F1D-611F7C42B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DD95A5-59C4-E0B3-5D94-26C3D56FB4E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39D42C4-484A-C44C-AC6D-DC6BC56825D2}" type="slidenum">
              <a:t>42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A016D6-DB19-4181-5E74-A4B98061729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86EFA6-2EDC-7244-560C-3F045EB822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2000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8DD4FC-A292-3F40-9A02-25706CD3C6D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255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4205C-032D-954B-8786-B0326C3CD8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39E606A-227B-5440-8DCC-981BB8E60FDF}" type="slidenum">
              <a:t>44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94239D-20B8-F84C-9A8F-F7EADD3653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5F8D3B-A0D3-A34E-9A84-F15AA190AA4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019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AC9F1-BEFD-39B4-BCE8-9B3D744C5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452D9-B517-735D-5268-A45CDDB894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39E606A-227B-5440-8DCC-981BB8E60FDF}" type="slidenum">
              <a:t>45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B58B75-D05D-46E4-166E-EB2A7A414F3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00A94B-E5CF-72B2-E441-C6E76408755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6415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6E7FF-6BC5-D143-80A9-DCA36F397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5D7A5D-0C1C-D5CE-7668-7BF29BE0D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2A65E3-EF0C-44F8-0059-516F953F98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A2EC9-3D51-29BC-CC13-84712A206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703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B870E-C477-C67B-1B6D-171B6B63B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1622A5-5EBA-64FA-A10E-2A7D1066F3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31B57E-8585-3C9E-CACB-481C6E574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5BB87E-885D-E93A-30A4-2E3C2561F9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1999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45376-E298-F88D-132C-B0F54960B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668567-C84F-2CA1-092E-7647912E75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E0270B-050B-2676-7A3C-706CCD0F6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77B0F-4BBA-C93B-282E-A815E7E444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0772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0993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EE0E1-AABE-4D41-A831-D768592AC84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42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4786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EE0E1-AABE-4D41-A831-D768592AC84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045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772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6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BD193-9C77-2F88-E7A1-BE34FEDCB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869B13-A122-FF7D-F8F6-345BC339F3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16AEFB-42CF-85C3-172C-D164999ED1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78A0B-30A0-63B8-63A2-F4ADFFAF3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419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9BCED-650A-C68A-9510-F20C96E01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44C3F-B05F-A7BE-8623-881CE2046A6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C49D700-A5A8-5E41-A639-1DC2603B7265}" type="slidenum">
              <a:t>14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65D240-6E48-D7B2-2E24-F418EDD9310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90304E-44BB-FF52-BB2C-5C585F2CF4E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885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068DF-1C9A-6041-A44A-B6F59F3274B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DA75B62-BFD0-A54D-A17F-1E2C2251A461}" type="slidenum">
              <a:t>16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F76C09-F6D6-6149-BC05-83FB04C4B70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2F497E-5A76-5949-9EDF-85862ABE62B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738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F89F4-29FA-6643-BF4B-F9B372A6784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C2F8696-EE0C-C34A-8917-03535BE93BA5}" type="slidenum">
              <a:t>17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A03985-7244-2641-ACE0-5F38E8FAA46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C88394-19CA-ED48-BDB5-EE3A61B8CEB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056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99E8B-527C-9149-8DF9-B59672CE188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94C4F30-D385-AB4C-AC4F-53E315AA5E20}" type="slidenum">
              <a:t>18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E97101-996A-1543-A459-D735340479B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59DA6D-66CE-8049-8B08-A72D20FE6A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78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E507-2642-E546-B1F6-E4DD5844A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4BEE4-CE76-944B-9900-E070198F64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E35C8-B61D-5C4C-B1F5-542EEC6D5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GB"/>
              <a:t>2025 April 23, Mainz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3F7A6-498C-814E-A3DB-776C86220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5941F-ED9A-0D4A-965F-877F2390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49679FC9-CD1B-4B4F-9C90-D37BBDAE0A2E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92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4200B-CA77-D64B-AF41-F29B260B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8748C-4624-E348-9801-7D9305B91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97F87-5FC9-8842-9086-74E787B9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EF161-F9F8-104A-8142-ED5ECDEAB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52980-F9DA-314D-B2AF-736E8C9DE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59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9AAD65-A6CB-374C-947A-574499AF9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1162C0-DDE9-F64B-B979-6AF9C9BC2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5AD62-73FE-5E43-96DD-66C5859F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3564F-EBDA-E941-9015-59E6E10D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7D71A-E122-2048-91BE-9FFA7F055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295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0E539-2231-4248-88EA-52201351F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63FB9-FB95-1447-B66A-D4FF8CA59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52247-3527-1840-9BFA-75C86CD8E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GB"/>
              <a:t>2025 April 23, Mainz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CBF93-C374-614C-8497-7BBB35458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  <a:ea typeface="STKaiti" panose="02010600040101010101" pitchFamily="2" charset="-122"/>
              </a:defRPr>
            </a:lvl1pPr>
          </a:lstStyle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C5C7C-2B57-F24C-948B-A00DF11A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49679FC9-CD1B-4B4F-9C90-D37BBDAE0A2E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869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B899B-FAC3-B84C-8E58-98FCCDACD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68BAE-B08A-5242-A4A8-2D69293A3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CB436-6E0F-DC47-9B6A-B926CB412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GB"/>
              <a:t>2025 April 23, Mainz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F68D3-1454-DE4B-BCA8-4BF0A35A6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530E1-4F70-8F45-8EB6-0BE6DECB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49679FC9-CD1B-4B4F-9C90-D37BBDAE0A2E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406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7E863-94DE-6749-A51C-5E85796AA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FAC93-C59C-F846-B17D-9F939B87B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5BFE7-F303-A04E-AC55-D578ABD4F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C3708-CFFC-3441-8317-BB16D1D21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ECBE2-572A-6841-A612-714B62E16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A4DFC-8626-1D49-949A-F7CDF1B43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71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DD62D-B722-1B42-A4FA-543832BAC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DFC81-848E-8345-AC1B-74E64DAA2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6C561-5F0F-AC4F-824D-1B89DD83A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3F5C5B-3DC9-7340-9F8C-F33F20C63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B9A00C-B0D7-D943-AC92-A998EBB16F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EC9B1F-31E3-4449-99D9-1769E41ED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765381-9F06-4A4E-BFFE-26E094E46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C2E636-142C-1D43-AD62-5077B56A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05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2633-34B3-3B48-9F8B-1773B67F9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373811-65CF-7349-BAA7-AA3AF13BC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841F2-F29C-864A-A779-D8E90300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BC3A0-9877-1E40-8375-C81467C5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23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3188E4-0859-9B4E-A52A-9EF723B1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04BFFC-3F1F-CD4D-AC63-F8736F1CD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C21CE-5727-DF44-893A-FDC8DFBF7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54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EECFC-F695-9E48-9CD5-A35CB2C8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33C1A-0816-E140-8603-6900DF9F6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62F1F-29A6-E844-A75B-DAF79FB72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F9ED0-F3F9-2949-BBD2-411A9A27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435BF-961D-7C4A-8EE9-F01CAD19A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F118F-9933-FC45-AA08-B1A70BB6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771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12906-1FB4-4D44-BFEA-70F3E2B9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4034EE-EAB0-1643-98EE-DD113B260B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BCBED-87E8-CC46-BDE1-74A37F9C5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4B51A-168B-A840-84F5-E0071F601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003AA-8E6F-1F47-B8DE-01D97A43F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F342B-1CA0-D84A-8E89-23CCFC1E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097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FDA80E-C45C-624F-B10E-4368E01A4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8941B-5939-6D42-8B57-C9932F758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528B4-CDCC-A242-891B-E2D11D0AB4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GB"/>
              <a:t>2025 April 23, Mainz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6E785-EBAF-1A4C-98F6-866595196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accent3"/>
                </a:solidFill>
                <a:latin typeface="+mn-lt"/>
                <a:ea typeface="STKaiti" panose="02010600040101010101" pitchFamily="2" charset="-122"/>
              </a:defRPr>
            </a:lvl1pPr>
          </a:lstStyle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5EDF6-D017-0E4D-9E2E-4CA12B093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49679FC9-CD1B-4B4F-9C90-D37BBDAE0A2E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7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hyperlink" Target="https://www.hep.phy.cam.ac.uk/~thomson/lectures/partIIIparticles/Handout11_2009.pdf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1.gif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00.png"/><Relationship Id="rId15" Type="http://schemas.openxmlformats.org/officeDocument/2006/relationships/hyperlink" Target="https://teaching.shu.ac.uk/hwb/chemistry/tutorials/molspec/nmr1.htm" TargetMode="External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500.png"/><Relationship Id="rId7" Type="http://schemas.openxmlformats.org/officeDocument/2006/relationships/image" Target="../media/image9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40.png"/><Relationship Id="rId4" Type="http://schemas.openxmlformats.org/officeDocument/2006/relationships/image" Target="../media/image610.png"/><Relationship Id="rId9" Type="http://schemas.openxmlformats.org/officeDocument/2006/relationships/image" Target="../media/image331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3" Type="http://schemas.openxmlformats.org/officeDocument/2006/relationships/image" Target="../media/image19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6.png"/><Relationship Id="rId5" Type="http://schemas.openxmlformats.org/officeDocument/2006/relationships/image" Target="../media/image210.png"/><Relationship Id="rId10" Type="http://schemas.openxmlformats.org/officeDocument/2006/relationships/image" Target="../media/image35.png"/><Relationship Id="rId4" Type="http://schemas.openxmlformats.org/officeDocument/2006/relationships/image" Target="../media/image2001.png"/><Relationship Id="rId9" Type="http://schemas.openxmlformats.org/officeDocument/2006/relationships/image" Target="../media/image2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uxianguo.github.io/html/visos/" TargetMode="External"/><Relationship Id="rId4" Type="http://schemas.openxmlformats.org/officeDocument/2006/relationships/image" Target="../media/image3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uxianguo.github.io/html/visos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hyperlink" Target="https://cerncourier.com/a/ghosts-in-the-machine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7" Type="http://schemas.openxmlformats.org/officeDocument/2006/relationships/image" Target="../media/image19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hyperlink" Target="https://www.dunescience.org/" TargetMode="Externa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://www.wikihow.com/Pump-a-Spalding-Neverflat-Basketbal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ectstar.eu/event/19/contributions/250/attachments/320/421/Pion_production_and_fsi_NuWro.pdf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ectstar.eu/event/19/contributions/250/attachments/320/421/Pion_production_and_fsi_NuWro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poon-tamago.com/2015/08/03/illusionistic-shadow-art-by-shigeo-fukuda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poon-tamago.com/2015/08/03/illusionistic-shadow-art-by-shigeo-fukuda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inspirehep.net/literature/1746270" TargetMode="External"/><Relationship Id="rId3" Type="http://schemas.openxmlformats.org/officeDocument/2006/relationships/image" Target="../media/image67.tiff"/><Relationship Id="rId7" Type="http://schemas.openxmlformats.org/officeDocument/2006/relationships/hyperlink" Target="https://inspirehep.net/literature/1716116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spirehep.net/literature/1410087" TargetMode="External"/><Relationship Id="rId5" Type="http://schemas.openxmlformats.org/officeDocument/2006/relationships/hyperlink" Target="https://inspirehep.net/literature/1381179" TargetMode="External"/><Relationship Id="rId10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5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Sphere_(venue)" TargetMode="Externa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jpg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0.png"/><Relationship Id="rId4" Type="http://schemas.openxmlformats.org/officeDocument/2006/relationships/image" Target="../media/image70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tiff"/><Relationship Id="rId5" Type="http://schemas.openxmlformats.org/officeDocument/2006/relationships/image" Target="../media/image730.png"/><Relationship Id="rId4" Type="http://schemas.openxmlformats.org/officeDocument/2006/relationships/hyperlink" Target="https://lbnf.fnal.gov/beam.html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tiff"/><Relationship Id="rId5" Type="http://schemas.openxmlformats.org/officeDocument/2006/relationships/image" Target="../media/image730.png"/><Relationship Id="rId4" Type="http://schemas.openxmlformats.org/officeDocument/2006/relationships/hyperlink" Target="https://lbnf.fnal.gov/beam.html" TargetMode="External"/><Relationship Id="rId9" Type="http://schemas.openxmlformats.org/officeDocument/2006/relationships/image" Target="../media/image2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0.png"/><Relationship Id="rId5" Type="http://schemas.openxmlformats.org/officeDocument/2006/relationships/image" Target="../media/image780.png"/><Relationship Id="rId4" Type="http://schemas.openxmlformats.org/officeDocument/2006/relationships/image" Target="../media/image23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7" Type="http://schemas.openxmlformats.org/officeDocument/2006/relationships/image" Target="../media/image2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221.png"/><Relationship Id="rId4" Type="http://schemas.openxmlformats.org/officeDocument/2006/relationships/image" Target="../media/image231.png"/><Relationship Id="rId9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7" Type="http://schemas.openxmlformats.org/officeDocument/2006/relationships/image" Target="../media/image2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270.png"/><Relationship Id="rId4" Type="http://schemas.openxmlformats.org/officeDocument/2006/relationships/image" Target="../media/image26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5" Type="http://schemas.openxmlformats.org/officeDocument/2006/relationships/image" Target="../media/image810.png"/><Relationship Id="rId4" Type="http://schemas.openxmlformats.org/officeDocument/2006/relationships/hyperlink" Target="https://lbnf.fnal.gov/beam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439855/abstracts/191113/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4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28080-B278-7641-9BFD-0775D23E3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51" y="2280060"/>
            <a:ext cx="12103098" cy="646331"/>
          </a:xfr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Neutrino Interactions and Future Experiments</a:t>
            </a:r>
            <a:endParaRPr lang="en-US" sz="30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42C14-E57D-BE45-8AD4-176B8E396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71647"/>
            <a:ext cx="9144000" cy="3612931"/>
          </a:xfrm>
        </p:spPr>
        <p:txBody>
          <a:bodyPr>
            <a:noAutofit/>
          </a:bodyPr>
          <a:lstStyle/>
          <a:p>
            <a:pPr lvl="0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rPr>
              <a:t>LU Xianguo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STKaiti" panose="02010600040101010101" pitchFamily="2" charset="-122"/>
                <a:cs typeface="STIXGeneral" pitchFamily="2" charset="2"/>
              </a:rPr>
              <a:t>卢显国</a:t>
            </a:r>
            <a:endParaRPr lang="en-GB" altLang="zh-CN" sz="2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STKaiti" panose="02010600040101010101" pitchFamily="2" charset="-122"/>
              <a:cs typeface="STIXGeneral" pitchFamily="2" charset="2"/>
            </a:endParaRPr>
          </a:p>
          <a:p>
            <a:pPr lvl="0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rPr>
              <a:t>University of Warwick</a:t>
            </a:r>
          </a:p>
          <a:p>
            <a:pPr lvl="0"/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STKaiti" panose="02010600040101010101" pitchFamily="2" charset="-122"/>
              </a:rPr>
              <a:t>PRISMA+ Colloquium</a:t>
            </a:r>
          </a:p>
          <a:p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rPr>
              <a:t>2025 April 23, Universität Mainz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C705B9-9ED8-DDF9-3AA0-21708D455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8585" y="-200765"/>
            <a:ext cx="1798690" cy="142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25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65109-14F7-1B21-3253-100285BC1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86C5B9-1037-9AC2-4CA7-D2B51DD97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A761EE-CEF0-3B33-9F45-E4D0C6041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LU Xianguo </a:t>
            </a:r>
            <a:r>
              <a:rPr lang="ja-JP" altLang="en-US"/>
              <a:t>卢显国</a:t>
            </a:r>
            <a:r>
              <a:rPr lang="en-US" altLang="ja-JP" dirty="0"/>
              <a:t>, </a:t>
            </a:r>
            <a:r>
              <a:rPr lang="en-GB" dirty="0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0E9AA-7ACE-4591-C3FE-5397AD172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BD05-28D1-7F43-AE50-E6AEC3483B22}" type="slidenum">
              <a:rPr lang="en-GB" smtClean="0"/>
              <a:t>10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FB9D0B-56D4-E7A6-DE92-E472D7C9D22A}"/>
              </a:ext>
            </a:extLst>
          </p:cNvPr>
          <p:cNvSpPr txBox="1"/>
          <p:nvPr/>
        </p:nvSpPr>
        <p:spPr>
          <a:xfrm>
            <a:off x="2396066" y="193763"/>
            <a:ext cx="7399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Fundamental matter in our </a:t>
            </a: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current world view:</a:t>
            </a:r>
          </a:p>
          <a:p>
            <a:pPr algn="ctr"/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Standard Model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D120580-A4CA-DCA1-EECE-600A8F90EF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" t="16621" r="25324" b="2649"/>
          <a:stretch/>
        </p:blipFill>
        <p:spPr>
          <a:xfrm>
            <a:off x="1729754" y="921600"/>
            <a:ext cx="8243979" cy="55364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BAB0B7-9F15-83AA-9AE8-8E6E5EEAC39B}"/>
              </a:ext>
            </a:extLst>
          </p:cNvPr>
          <p:cNvSpPr txBox="1"/>
          <p:nvPr/>
        </p:nvSpPr>
        <p:spPr>
          <a:xfrm>
            <a:off x="10295467" y="5257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89CE4A-6C17-AAF3-7E00-D9603941A371}"/>
              </a:ext>
            </a:extLst>
          </p:cNvPr>
          <p:cNvSpPr txBox="1"/>
          <p:nvPr/>
        </p:nvSpPr>
        <p:spPr>
          <a:xfrm>
            <a:off x="9973733" y="4693189"/>
            <a:ext cx="22182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 generations?!</a:t>
            </a:r>
          </a:p>
          <a:p>
            <a:pPr algn="ct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Symmetric antimatter? </a:t>
            </a:r>
          </a:p>
        </p:txBody>
      </p:sp>
    </p:spTree>
    <p:extLst>
      <p:ext uri="{BB962C8B-B14F-4D97-AF65-F5344CB8AC3E}">
        <p14:creationId xmlns:p14="http://schemas.microsoft.com/office/powerpoint/2010/main" val="1128924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D66F3-4215-2229-61DA-8DB8A3DA5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CF5569-E81F-9237-9A77-27BA76716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0FFF4B-F7E5-74CB-485A-8D48B7B37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691C9-1703-555C-3A55-54215C0D6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BD05-28D1-7F43-AE50-E6AEC3483B22}" type="slidenum">
              <a:rPr lang="en-GB" smtClean="0"/>
              <a:t>11</a:t>
            </a:fld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A1F1D13-5732-6F4D-AE17-23B5CFC07E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" t="58492" r="24787" b="2939"/>
          <a:stretch/>
        </p:blipFill>
        <p:spPr>
          <a:xfrm>
            <a:off x="1729754" y="3793067"/>
            <a:ext cx="8303245" cy="26449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7F446C-3C80-5C91-21A9-347DFA24FB08}"/>
              </a:ext>
            </a:extLst>
          </p:cNvPr>
          <p:cNvSpPr/>
          <p:nvPr/>
        </p:nvSpPr>
        <p:spPr>
          <a:xfrm>
            <a:off x="2159000" y="3725333"/>
            <a:ext cx="8303244" cy="14054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FACF2D-A646-8152-F03D-0B0154AE9255}"/>
              </a:ext>
            </a:extLst>
          </p:cNvPr>
          <p:cNvSpPr txBox="1"/>
          <p:nvPr/>
        </p:nvSpPr>
        <p:spPr>
          <a:xfrm>
            <a:off x="1152000" y="1404000"/>
            <a:ext cx="84466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Neutrinos and antineutrinos in Standard Model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Charge neutral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Massless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can we tell all 6 of them apart?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296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86DB6-99A2-F194-8DEA-F4316DB10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0CFB03A-8014-1EC4-FA64-E746700A98F5}"/>
              </a:ext>
            </a:extLst>
          </p:cNvPr>
          <p:cNvGrpSpPr/>
          <p:nvPr/>
        </p:nvGrpSpPr>
        <p:grpSpPr>
          <a:xfrm>
            <a:off x="6677587" y="1120576"/>
            <a:ext cx="2636520" cy="2011680"/>
            <a:chOff x="6987556" y="4117414"/>
            <a:chExt cx="2636520" cy="20116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C55ECC-A3C7-A9F6-3A6F-4B8209408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7556" y="4117414"/>
              <a:ext cx="2636520" cy="20116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BDBA19-A9F7-4D3B-FE4F-042F1816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7556" y="4117414"/>
              <a:ext cx="1013460" cy="236220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0C6B6E-82BC-EDA2-2B01-7308FC03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0F8F30-EDAD-D23A-90C9-BC3899284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B64A0-7DA2-A78B-5960-B48B9A92E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BD05-28D1-7F43-AE50-E6AEC3483B22}" type="slidenum">
              <a:rPr lang="en-GB" smtClean="0"/>
              <a:t>12</a:t>
            </a:fld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6FA488-1DB2-6F36-1F68-ABB0014F6B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" t="58492" r="25080" b="2939"/>
          <a:stretch/>
        </p:blipFill>
        <p:spPr>
          <a:xfrm>
            <a:off x="1729754" y="3793067"/>
            <a:ext cx="8270893" cy="264498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6B639F-1A9D-18D7-A75F-FFA81CDD622D}"/>
              </a:ext>
            </a:extLst>
          </p:cNvPr>
          <p:cNvCxnSpPr>
            <a:cxnSpLocks/>
          </p:cNvCxnSpPr>
          <p:nvPr/>
        </p:nvCxnSpPr>
        <p:spPr>
          <a:xfrm flipV="1">
            <a:off x="2967566" y="4893733"/>
            <a:ext cx="0" cy="37253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BE6696-322C-CE8D-E5E9-0C3268295662}"/>
              </a:ext>
            </a:extLst>
          </p:cNvPr>
          <p:cNvCxnSpPr>
            <a:cxnSpLocks/>
          </p:cNvCxnSpPr>
          <p:nvPr/>
        </p:nvCxnSpPr>
        <p:spPr>
          <a:xfrm flipV="1">
            <a:off x="4250266" y="4893733"/>
            <a:ext cx="0" cy="37253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8CB3BC-A02B-B81D-324B-A887EBB05171}"/>
              </a:ext>
            </a:extLst>
          </p:cNvPr>
          <p:cNvCxnSpPr>
            <a:cxnSpLocks/>
          </p:cNvCxnSpPr>
          <p:nvPr/>
        </p:nvCxnSpPr>
        <p:spPr>
          <a:xfrm flipV="1">
            <a:off x="5545666" y="4893733"/>
            <a:ext cx="0" cy="37253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36855B4-DA1C-5AB8-3C7E-50486DA3430F}"/>
              </a:ext>
            </a:extLst>
          </p:cNvPr>
          <p:cNvSpPr txBox="1"/>
          <p:nvPr/>
        </p:nvSpPr>
        <p:spPr>
          <a:xfrm>
            <a:off x="1152000" y="1404000"/>
            <a:ext cx="104622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Neutrinos and antineutrinos in Standard Model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Charge neutral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Massless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can we tell all 6 of them apart?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Flavour, defined by charged-current interactions 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8260B1A-CFA0-37C8-5107-27F2F7A3A0B4}"/>
              </a:ext>
            </a:extLst>
          </p:cNvPr>
          <p:cNvCxnSpPr>
            <a:cxnSpLocks/>
          </p:cNvCxnSpPr>
          <p:nvPr/>
        </p:nvCxnSpPr>
        <p:spPr>
          <a:xfrm flipV="1">
            <a:off x="6854568" y="4893733"/>
            <a:ext cx="0" cy="37253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158BFF-9FB6-CFFE-CF5B-435677321407}"/>
              </a:ext>
            </a:extLst>
          </p:cNvPr>
          <p:cNvCxnSpPr>
            <a:cxnSpLocks/>
          </p:cNvCxnSpPr>
          <p:nvPr/>
        </p:nvCxnSpPr>
        <p:spPr>
          <a:xfrm flipV="1">
            <a:off x="8137268" y="4893733"/>
            <a:ext cx="0" cy="37253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3FA599-C8D0-900D-87A8-E92BD16CFDD3}"/>
              </a:ext>
            </a:extLst>
          </p:cNvPr>
          <p:cNvCxnSpPr>
            <a:cxnSpLocks/>
          </p:cNvCxnSpPr>
          <p:nvPr/>
        </p:nvCxnSpPr>
        <p:spPr>
          <a:xfrm flipV="1">
            <a:off x="9432668" y="4893733"/>
            <a:ext cx="0" cy="37253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5F4AA9A-6DC0-A85C-60C3-D5AFF346DF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4107" y="1139626"/>
            <a:ext cx="2590800" cy="197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72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56254-0B8C-43C3-AC50-3B8B651C1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C7FDCB-D3E7-4768-033D-2863D04E5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C9650C-24D1-38E3-677B-3039887CB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EC1CB-FB9F-CC68-8B79-7BF9F888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BD05-28D1-7F43-AE50-E6AEC3483B22}" type="slidenum">
              <a:rPr lang="en-GB" smtClean="0"/>
              <a:t>13</a:t>
            </a:fld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56E52F1-8FA9-3EB1-D656-8D41635044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" t="58492" r="25080" b="2939"/>
          <a:stretch/>
        </p:blipFill>
        <p:spPr>
          <a:xfrm>
            <a:off x="1729754" y="3793067"/>
            <a:ext cx="8270893" cy="264498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DB2F568-B04A-F4D1-474C-C3D6A9240A97}"/>
              </a:ext>
            </a:extLst>
          </p:cNvPr>
          <p:cNvCxnSpPr>
            <a:cxnSpLocks/>
          </p:cNvCxnSpPr>
          <p:nvPr/>
        </p:nvCxnSpPr>
        <p:spPr>
          <a:xfrm flipV="1">
            <a:off x="2967566" y="4893733"/>
            <a:ext cx="0" cy="37253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3A1713-DA95-4358-E27D-8BB951697EF0}"/>
              </a:ext>
            </a:extLst>
          </p:cNvPr>
          <p:cNvCxnSpPr>
            <a:cxnSpLocks/>
          </p:cNvCxnSpPr>
          <p:nvPr/>
        </p:nvCxnSpPr>
        <p:spPr>
          <a:xfrm flipV="1">
            <a:off x="4250266" y="4893733"/>
            <a:ext cx="0" cy="37253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AD2C30-409D-C348-0F30-5E687A120290}"/>
              </a:ext>
            </a:extLst>
          </p:cNvPr>
          <p:cNvCxnSpPr>
            <a:cxnSpLocks/>
          </p:cNvCxnSpPr>
          <p:nvPr/>
        </p:nvCxnSpPr>
        <p:spPr>
          <a:xfrm flipV="1">
            <a:off x="5545666" y="4893733"/>
            <a:ext cx="0" cy="37253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820DAA7-B303-B6CD-6A6E-2E6DF4B3E4FC}"/>
              </a:ext>
            </a:extLst>
          </p:cNvPr>
          <p:cNvCxnSpPr>
            <a:cxnSpLocks/>
          </p:cNvCxnSpPr>
          <p:nvPr/>
        </p:nvCxnSpPr>
        <p:spPr>
          <a:xfrm flipV="1">
            <a:off x="6854568" y="4893733"/>
            <a:ext cx="0" cy="37253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F6374D6-4486-105B-F037-1B18AC0116DB}"/>
              </a:ext>
            </a:extLst>
          </p:cNvPr>
          <p:cNvCxnSpPr>
            <a:cxnSpLocks/>
          </p:cNvCxnSpPr>
          <p:nvPr/>
        </p:nvCxnSpPr>
        <p:spPr>
          <a:xfrm flipV="1">
            <a:off x="8137268" y="4893733"/>
            <a:ext cx="0" cy="37253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825479-A29B-33C3-EF04-69490AB15F69}"/>
              </a:ext>
            </a:extLst>
          </p:cNvPr>
          <p:cNvCxnSpPr>
            <a:cxnSpLocks/>
          </p:cNvCxnSpPr>
          <p:nvPr/>
        </p:nvCxnSpPr>
        <p:spPr>
          <a:xfrm flipV="1">
            <a:off x="9432668" y="4893733"/>
            <a:ext cx="0" cy="37253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A2188F5-F59A-1374-94D7-E42C90DF11F7}"/>
              </a:ext>
            </a:extLst>
          </p:cNvPr>
          <p:cNvSpPr txBox="1"/>
          <p:nvPr/>
        </p:nvSpPr>
        <p:spPr>
          <a:xfrm>
            <a:off x="1152000" y="1404000"/>
            <a:ext cx="104622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Neutrinos and antineutrinos in </a:t>
            </a:r>
            <a:r>
              <a:rPr lang="en-GB" dirty="0">
                <a:solidFill>
                  <a:schemeClr val="accent2"/>
                </a:solidFill>
              </a:rPr>
              <a:t>Nature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Charge neutral</a:t>
            </a:r>
          </a:p>
          <a:p>
            <a:pPr marL="342900" indent="-342900">
              <a:buFont typeface="+mj-lt"/>
              <a:buAutoNum type="arabicPeriod"/>
            </a:pPr>
            <a:r>
              <a:rPr lang="en-GB" strike="sngStrik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Massless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2"/>
                </a:solidFill>
              </a:rPr>
              <a:t>turns out to be tiny but not zero! 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can we tell all 6 of them apart? </a:t>
            </a:r>
            <a:r>
              <a:rPr lang="en-GB" i="1" dirty="0">
                <a:solidFill>
                  <a:schemeClr val="accent2"/>
                </a:solidFill>
              </a:rPr>
              <a:t>One more way (too many) </a:t>
            </a:r>
            <a:r>
              <a:rPr lang="en-GB" dirty="0">
                <a:solidFill>
                  <a:schemeClr val="accent2"/>
                </a:solidFill>
              </a:rPr>
              <a:t>to tell the neutrinos apart!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Flavour, defined by charged-current interactions 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83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F3A84-AC4D-F7FE-C5BA-8E3EDDF2A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812FDEB2-337C-C3AC-4A27-23461F58FB49}"/>
              </a:ext>
            </a:extLst>
          </p:cNvPr>
          <p:cNvSpPr txBox="1"/>
          <p:nvPr/>
        </p:nvSpPr>
        <p:spPr>
          <a:xfrm>
            <a:off x="0" y="0"/>
            <a:ext cx="4931641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Neutrino Mass and Mixing</a:t>
            </a:r>
            <a:endParaRPr lang="en-US" sz="3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192007-01F5-FC50-B788-BB0B071D4660}"/>
              </a:ext>
            </a:extLst>
          </p:cNvPr>
          <p:cNvSpPr txBox="1"/>
          <p:nvPr/>
        </p:nvSpPr>
        <p:spPr>
          <a:xfrm>
            <a:off x="351080" y="1408561"/>
            <a:ext cx="1994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Model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6866E5-0B9E-9FC4-E42F-2892819386FA}"/>
              </a:ext>
            </a:extLst>
          </p:cNvPr>
          <p:cNvSpPr txBox="1"/>
          <p:nvPr/>
        </p:nvSpPr>
        <p:spPr>
          <a:xfrm>
            <a:off x="2516777" y="1414029"/>
            <a:ext cx="2935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Beyond Standard Model</a:t>
            </a:r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3EE8AF7B-FC7F-0663-C8C5-BCBA4756F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A45F3535-853B-1620-743B-D4C086524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A38-5BB0-1D46-AC14-125393B45BB7}" type="slidenum">
              <a:rPr lang="en-US" smtClean="0"/>
              <a:t>14</a:t>
            </a:fld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2A10CF-193E-9D64-524F-4A1D0AC56B99}"/>
              </a:ext>
            </a:extLst>
          </p:cNvPr>
          <p:cNvSpPr txBox="1"/>
          <p:nvPr/>
        </p:nvSpPr>
        <p:spPr>
          <a:xfrm>
            <a:off x="9396248" y="546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25CE86C-8085-9EE4-B2D1-A76DD220F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  <a:endParaRPr lang="en-US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B48E37D-2FF0-A67E-5D4B-570924E2B0AD}"/>
              </a:ext>
            </a:extLst>
          </p:cNvPr>
          <p:cNvGrpSpPr/>
          <p:nvPr/>
        </p:nvGrpSpPr>
        <p:grpSpPr>
          <a:xfrm>
            <a:off x="609048" y="4941265"/>
            <a:ext cx="10973904" cy="1437572"/>
            <a:chOff x="454319" y="4986508"/>
            <a:chExt cx="10973904" cy="143757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3E2909-B680-0DA3-90C3-B84FBCB8184D}"/>
                </a:ext>
              </a:extLst>
            </p:cNvPr>
            <p:cNvSpPr txBox="1"/>
            <p:nvPr/>
          </p:nvSpPr>
          <p:spPr>
            <a:xfrm>
              <a:off x="454319" y="4986508"/>
              <a:ext cx="56858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Mass gaps (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itchFamily="2" charset="2"/>
                </a:rPr>
                <a:t>D</a:t>
              </a:r>
              <a:r>
                <a:rPr lang="en-US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</a:t>
              </a:r>
              <a:r>
                <a:rPr lang="en-US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) leads to neutrino </a:t>
              </a:r>
              <a:r>
                <a:rPr lang="en-US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flavour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oscillations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B226FC-6239-7AC5-421C-4C0CDD7A12F2}"/>
                </a:ext>
              </a:extLst>
            </p:cNvPr>
            <p:cNvGrpSpPr/>
            <p:nvPr/>
          </p:nvGrpSpPr>
          <p:grpSpPr>
            <a:xfrm>
              <a:off x="763777" y="5419568"/>
              <a:ext cx="10664446" cy="1004512"/>
              <a:chOff x="1022517" y="5387933"/>
              <a:chExt cx="10664446" cy="100451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FF2D8BB-1785-B272-C4A6-A45BF21EAD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886" t="67929" r="4807"/>
              <a:stretch/>
            </p:blipFill>
            <p:spPr>
              <a:xfrm>
                <a:off x="1022517" y="5387933"/>
                <a:ext cx="4156990" cy="77307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6317C44E-1464-0952-A575-BFF68770D1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4793" t="67929" r="4807"/>
              <a:stretch/>
            </p:blipFill>
            <p:spPr>
              <a:xfrm>
                <a:off x="5440551" y="5387933"/>
                <a:ext cx="2720063" cy="773071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6212D5B-F734-C7DF-C9E8-C08BBBF497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4793" t="67929" r="4807"/>
              <a:stretch/>
            </p:blipFill>
            <p:spPr>
              <a:xfrm>
                <a:off x="8421658" y="5387933"/>
                <a:ext cx="2720063" cy="773071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6D28628-D10E-E18B-58D9-B43FAF5BD814}"/>
                  </a:ext>
                </a:extLst>
              </p:cNvPr>
              <p:cNvSpPr/>
              <p:nvPr/>
            </p:nvSpPr>
            <p:spPr>
              <a:xfrm>
                <a:off x="8911844" y="6146224"/>
                <a:ext cx="2775119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dirty="0">
                    <a:hlinkClick r:id="rId4"/>
                  </a:rPr>
                  <a:t>Mark Thomson, Particle Physics lecture notes</a:t>
                </a:r>
                <a:endParaRPr lang="en-GB" sz="1000" dirty="0"/>
              </a:p>
            </p:txBody>
          </p:sp>
        </p:grp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C1E7500-CA0D-D5AB-F535-13AED838DE19}"/>
              </a:ext>
            </a:extLst>
          </p:cNvPr>
          <p:cNvCxnSpPr>
            <a:cxnSpLocks/>
          </p:cNvCxnSpPr>
          <p:nvPr/>
        </p:nvCxnSpPr>
        <p:spPr>
          <a:xfrm>
            <a:off x="11009570" y="2075750"/>
            <a:ext cx="468249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C9131E6-1010-DA3F-9616-D04BC41735B4}"/>
              </a:ext>
            </a:extLst>
          </p:cNvPr>
          <p:cNvCxnSpPr>
            <a:cxnSpLocks/>
          </p:cNvCxnSpPr>
          <p:nvPr/>
        </p:nvCxnSpPr>
        <p:spPr>
          <a:xfrm>
            <a:off x="11009570" y="2421687"/>
            <a:ext cx="468249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2D9945D-B54E-7BC5-650A-09F0B1349CF3}"/>
              </a:ext>
            </a:extLst>
          </p:cNvPr>
          <p:cNvCxnSpPr>
            <a:cxnSpLocks/>
          </p:cNvCxnSpPr>
          <p:nvPr/>
        </p:nvCxnSpPr>
        <p:spPr>
          <a:xfrm>
            <a:off x="11009570" y="2743420"/>
            <a:ext cx="468249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AE1897E-36FF-256F-1544-7D366B341F5A}"/>
              </a:ext>
            </a:extLst>
          </p:cNvPr>
          <p:cNvSpPr txBox="1"/>
          <p:nvPr/>
        </p:nvSpPr>
        <p:spPr>
          <a:xfrm>
            <a:off x="10450408" y="1584867"/>
            <a:ext cx="15865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 “levels”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2ABA8A1D-9850-7384-3706-59301D4C01F8}"/>
              </a:ext>
            </a:extLst>
          </p:cNvPr>
          <p:cNvSpPr/>
          <p:nvPr/>
        </p:nvSpPr>
        <p:spPr>
          <a:xfrm>
            <a:off x="5207540" y="4282583"/>
            <a:ext cx="82953" cy="829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tx1"/>
          </a:solidFill>
          <a:ln w="18360">
            <a:solidFill>
              <a:schemeClr val="tx1"/>
            </a:solidFill>
            <a:prstDash val="solid"/>
          </a:ln>
        </p:spPr>
        <p:txBody>
          <a:bodyPr vert="horz" wrap="none" lIns="89811" tIns="48988" rIns="89811" bIns="48988" anchor="ctr" anchorCtr="0" compatLnSpc="0">
            <a:noAutofit/>
          </a:bodyPr>
          <a:lstStyle/>
          <a:p>
            <a:pPr hangingPunct="0"/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A3BE3AC2-4466-C2AA-63E5-22BBA114A7F9}"/>
              </a:ext>
            </a:extLst>
          </p:cNvPr>
          <p:cNvSpPr/>
          <p:nvPr/>
        </p:nvSpPr>
        <p:spPr>
          <a:xfrm>
            <a:off x="5207866" y="4074793"/>
            <a:ext cx="82953" cy="8295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tx1"/>
          </a:solidFill>
          <a:ln w="18360">
            <a:solidFill>
              <a:schemeClr val="tx1"/>
            </a:solidFill>
            <a:prstDash val="solid"/>
          </a:ln>
        </p:spPr>
        <p:txBody>
          <a:bodyPr vert="horz" wrap="none" lIns="89811" tIns="48988" rIns="89811" bIns="48988" anchor="ctr" anchorCtr="0" compatLnSpc="0">
            <a:noAutofit/>
          </a:bodyPr>
          <a:lstStyle/>
          <a:p>
            <a:pPr hangingPunct="0"/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74" name="Freeform 73">
            <a:extLst>
              <a:ext uri="{FF2B5EF4-FFF2-40B4-BE49-F238E27FC236}">
                <a16:creationId xmlns:a16="http://schemas.microsoft.com/office/drawing/2014/main" id="{922F9A48-C50F-5948-6888-3A7F1D910948}"/>
              </a:ext>
            </a:extLst>
          </p:cNvPr>
          <p:cNvSpPr/>
          <p:nvPr/>
        </p:nvSpPr>
        <p:spPr>
          <a:xfrm>
            <a:off x="6226487" y="3578949"/>
            <a:ext cx="237754" cy="23775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75" name="Freeform 74">
            <a:extLst>
              <a:ext uri="{FF2B5EF4-FFF2-40B4-BE49-F238E27FC236}">
                <a16:creationId xmlns:a16="http://schemas.microsoft.com/office/drawing/2014/main" id="{09743E08-5ECC-062F-0875-BC986B68FE5E}"/>
              </a:ext>
            </a:extLst>
          </p:cNvPr>
          <p:cNvSpPr/>
          <p:nvPr/>
        </p:nvSpPr>
        <p:spPr>
          <a:xfrm>
            <a:off x="5133405" y="3389290"/>
            <a:ext cx="237754" cy="23775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tx1"/>
          </a:solidFill>
          <a:ln w="18360">
            <a:solidFill>
              <a:schemeClr val="tx1"/>
            </a:solidFill>
            <a:prstDash val="solid"/>
          </a:ln>
        </p:spPr>
        <p:txBody>
          <a:bodyPr vert="horz" wrap="none" lIns="89811" tIns="48988" rIns="89811" bIns="48988" anchor="ctr" anchorCtr="0" compatLnSpc="0">
            <a:noAutofit/>
          </a:bodyPr>
          <a:lstStyle/>
          <a:p>
            <a:pPr hangingPunct="0"/>
            <a:endParaRPr lang="en-US" sz="1633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8D135B8-881C-E467-4260-15135096B418}"/>
              </a:ext>
            </a:extLst>
          </p:cNvPr>
          <p:cNvSpPr txBox="1"/>
          <p:nvPr/>
        </p:nvSpPr>
        <p:spPr>
          <a:xfrm>
            <a:off x="5075496" y="4499110"/>
            <a:ext cx="480081" cy="314175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noAutofit/>
          </a:bodyPr>
          <a:lstStyle/>
          <a:p>
            <a:pPr hangingPunct="0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Normal / Inverted Mass Ordering (Hierarchy)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BF92049E-8FA6-A35C-3A96-8AAEA8B3265E}"/>
              </a:ext>
            </a:extLst>
          </p:cNvPr>
          <p:cNvCxnSpPr>
            <a:cxnSpLocks/>
          </p:cNvCxnSpPr>
          <p:nvPr/>
        </p:nvCxnSpPr>
        <p:spPr>
          <a:xfrm>
            <a:off x="5420473" y="4331850"/>
            <a:ext cx="1545982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5D05C7E-7318-73AE-ECDF-9FD365E160D8}"/>
              </a:ext>
            </a:extLst>
          </p:cNvPr>
          <p:cNvCxnSpPr/>
          <p:nvPr/>
        </p:nvCxnSpPr>
        <p:spPr>
          <a:xfrm>
            <a:off x="6498206" y="3711666"/>
            <a:ext cx="468249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94955DB-AD74-D3D4-6282-DD08A5EDDD8F}"/>
              </a:ext>
            </a:extLst>
          </p:cNvPr>
          <p:cNvCxnSpPr/>
          <p:nvPr/>
        </p:nvCxnSpPr>
        <p:spPr>
          <a:xfrm>
            <a:off x="5420473" y="4105615"/>
            <a:ext cx="468249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A0771FE-D688-8D27-D500-32F5F1931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7199" y="1994631"/>
            <a:ext cx="8812530" cy="85344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0AD9B3AC-F4BE-FC69-79B6-E90EB8733FDD}"/>
              </a:ext>
            </a:extLst>
          </p:cNvPr>
          <p:cNvSpPr/>
          <p:nvPr/>
        </p:nvSpPr>
        <p:spPr>
          <a:xfrm>
            <a:off x="2516777" y="1826394"/>
            <a:ext cx="7585165" cy="112692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tx1"/>
          </a:solidFill>
          <a:ln w="18360">
            <a:solidFill>
              <a:srgbClr val="000000"/>
            </a:solidFill>
            <a:prstDash val="solid"/>
          </a:ln>
          <a:effectLst/>
        </p:spPr>
        <p:txBody>
          <a:bodyPr vert="horz" wrap="none" lIns="89811" tIns="48988" rIns="89811" bIns="48988" anchor="ctr" anchorCtr="0" compatLnSpc="0">
            <a:noAutofit/>
          </a:bodyPr>
          <a:lstStyle/>
          <a:p>
            <a:pPr hangingPunct="0"/>
            <a:endParaRPr lang="en-US" sz="1633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458CB9-141D-268E-4826-826B5E2482DC}"/>
              </a:ext>
            </a:extLst>
          </p:cNvPr>
          <p:cNvSpPr txBox="1"/>
          <p:nvPr/>
        </p:nvSpPr>
        <p:spPr>
          <a:xfrm>
            <a:off x="4931641" y="2199446"/>
            <a:ext cx="3185778" cy="67222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PMNS matrix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7AA2D3-C6E5-AE56-BFFF-6103A3B6FCE1}"/>
              </a:ext>
            </a:extLst>
          </p:cNvPr>
          <p:cNvSpPr txBox="1"/>
          <p:nvPr/>
        </p:nvSpPr>
        <p:spPr>
          <a:xfrm>
            <a:off x="4326277" y="1877867"/>
            <a:ext cx="3318108" cy="31286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spcBef>
                <a:spcPts val="1080"/>
              </a:spcBef>
              <a:spcAft>
                <a:spcPts val="900"/>
              </a:spcAft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Pontecorvo–Maki–Nakagawa–Sakata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A947A9F-8B5E-97A1-7FAE-753CFD35873A}"/>
              </a:ext>
            </a:extLst>
          </p:cNvPr>
          <p:cNvCxnSpPr>
            <a:cxnSpLocks/>
          </p:cNvCxnSpPr>
          <p:nvPr/>
        </p:nvCxnSpPr>
        <p:spPr>
          <a:xfrm>
            <a:off x="5420473" y="3499981"/>
            <a:ext cx="1545982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7107F1-C391-B770-7079-9B5B90D01FB2}"/>
              </a:ext>
            </a:extLst>
          </p:cNvPr>
          <p:cNvCxnSpPr/>
          <p:nvPr/>
        </p:nvCxnSpPr>
        <p:spPr>
          <a:xfrm>
            <a:off x="2401765" y="1064349"/>
            <a:ext cx="0" cy="251460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  <p:bldP spid="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25C7BD-E3B6-D78E-C93A-D2504F95E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876253-5C1C-BAB0-E693-0542F306A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72BF5-64B1-9C41-E990-20AB52443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15</a:t>
            </a:fld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9A7CB73-2B44-D5F9-D695-9FF64A94090F}"/>
              </a:ext>
            </a:extLst>
          </p:cNvPr>
          <p:cNvGrpSpPr/>
          <p:nvPr/>
        </p:nvGrpSpPr>
        <p:grpSpPr>
          <a:xfrm>
            <a:off x="3626921" y="580733"/>
            <a:ext cx="4483857" cy="3206124"/>
            <a:chOff x="3222834" y="434731"/>
            <a:chExt cx="4483857" cy="320612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580ED80-3AC6-42F9-6C57-2C4A84E0C092}"/>
                </a:ext>
              </a:extLst>
            </p:cNvPr>
            <p:cNvGrpSpPr/>
            <p:nvPr/>
          </p:nvGrpSpPr>
          <p:grpSpPr>
            <a:xfrm>
              <a:off x="3222834" y="434731"/>
              <a:ext cx="2152683" cy="3206124"/>
              <a:chOff x="9789611" y="222876"/>
              <a:chExt cx="2152683" cy="3206124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D1BDAE22-ACF1-36BD-B90E-07862C4EB8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89611" y="222876"/>
                <a:ext cx="2152683" cy="3206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1B209B5F-BA76-7368-80E3-05C6C0004BBD}"/>
                  </a:ext>
                </a:extLst>
              </p:cNvPr>
              <p:cNvSpPr/>
              <p:nvPr/>
            </p:nvSpPr>
            <p:spPr>
              <a:xfrm>
                <a:off x="11056627" y="1790513"/>
                <a:ext cx="244800" cy="2448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DBA1AD2-733C-E46B-A359-2B6D4C718745}"/>
                </a:ext>
              </a:extLst>
            </p:cNvPr>
            <p:cNvCxnSpPr>
              <a:cxnSpLocks/>
            </p:cNvCxnSpPr>
            <p:nvPr/>
          </p:nvCxnSpPr>
          <p:spPr>
            <a:xfrm>
              <a:off x="4612250" y="2824619"/>
              <a:ext cx="2229782" cy="0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73219AB-6D89-3595-100B-80A64323FF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2249" y="1859940"/>
              <a:ext cx="1306917" cy="964679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E2583B7-7132-5A64-C06F-F61FD8A6DD12}"/>
                </a:ext>
              </a:extLst>
            </p:cNvPr>
            <p:cNvSpPr txBox="1"/>
            <p:nvPr/>
          </p:nvSpPr>
          <p:spPr>
            <a:xfrm>
              <a:off x="6541950" y="277091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x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65E3AA-ADDC-E548-4E4F-79C3090EA57B}"/>
                </a:ext>
              </a:extLst>
            </p:cNvPr>
            <p:cNvSpPr txBox="1"/>
            <p:nvPr/>
          </p:nvSpPr>
          <p:spPr>
            <a:xfrm>
              <a:off x="5577100" y="163303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y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3D622B3-D831-3C07-C0DE-1DE73EBA1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5422" y="2200057"/>
              <a:ext cx="1717675" cy="55562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88E828E-7CA4-FDA2-F9B6-B8BC6BB1A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19166" y="1257538"/>
              <a:ext cx="1787525" cy="48895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4FDA386-8E5A-DE14-653E-FCC02BC9B31B}"/>
              </a:ext>
            </a:extLst>
          </p:cNvPr>
          <p:cNvSpPr txBox="1"/>
          <p:nvPr/>
        </p:nvSpPr>
        <p:spPr>
          <a:xfrm>
            <a:off x="0" y="0"/>
            <a:ext cx="7710350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Analogy: spin rotation in a magnetic field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F267924-A248-CB89-A66A-06EA5B54E495}"/>
              </a:ext>
            </a:extLst>
          </p:cNvPr>
          <p:cNvGrpSpPr/>
          <p:nvPr/>
        </p:nvGrpSpPr>
        <p:grpSpPr>
          <a:xfrm>
            <a:off x="838200" y="1046291"/>
            <a:ext cx="2476025" cy="2396608"/>
            <a:chOff x="486229" y="901804"/>
            <a:chExt cx="2476025" cy="239660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D301785-DD17-3644-304B-C0402E140CD2}"/>
                </a:ext>
              </a:extLst>
            </p:cNvPr>
            <p:cNvCxnSpPr>
              <a:cxnSpLocks/>
            </p:cNvCxnSpPr>
            <p:nvPr/>
          </p:nvCxnSpPr>
          <p:spPr>
            <a:xfrm>
              <a:off x="486229" y="2048448"/>
              <a:ext cx="627018" cy="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73B46A8-3142-7A77-74D4-2BA990A2CAE4}"/>
                </a:ext>
              </a:extLst>
            </p:cNvPr>
            <p:cNvCxnSpPr>
              <a:cxnSpLocks/>
            </p:cNvCxnSpPr>
            <p:nvPr/>
          </p:nvCxnSpPr>
          <p:spPr>
            <a:xfrm>
              <a:off x="1582792" y="1523532"/>
              <a:ext cx="627018" cy="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CEDABAE-C8CF-5478-3330-75A6CB15E241}"/>
                </a:ext>
              </a:extLst>
            </p:cNvPr>
            <p:cNvCxnSpPr>
              <a:cxnSpLocks/>
            </p:cNvCxnSpPr>
            <p:nvPr/>
          </p:nvCxnSpPr>
          <p:spPr>
            <a:xfrm>
              <a:off x="1582792" y="2573082"/>
              <a:ext cx="627018" cy="0"/>
            </a:xfrm>
            <a:prstGeom prst="line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1F9D987-381A-4CF9-39BD-DF9ACF9E8D58}"/>
                </a:ext>
              </a:extLst>
            </p:cNvPr>
            <p:cNvCxnSpPr/>
            <p:nvPr/>
          </p:nvCxnSpPr>
          <p:spPr>
            <a:xfrm>
              <a:off x="1792515" y="1523532"/>
              <a:ext cx="0" cy="104955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374D29C-E378-64CF-506D-ADDAAB3F5B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3247" y="1523532"/>
              <a:ext cx="469545" cy="51577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5A1C8CE-4012-382C-BDB4-D04E47F6CFC0}"/>
                </a:ext>
              </a:extLst>
            </p:cNvPr>
            <p:cNvCxnSpPr>
              <a:cxnSpLocks/>
            </p:cNvCxnSpPr>
            <p:nvPr/>
          </p:nvCxnSpPr>
          <p:spPr>
            <a:xfrm>
              <a:off x="1113247" y="2057307"/>
              <a:ext cx="469545" cy="524916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11434B-F40A-BE32-8376-0F15AEB69463}"/>
                </a:ext>
              </a:extLst>
            </p:cNvPr>
            <p:cNvSpPr txBox="1"/>
            <p:nvPr/>
          </p:nvSpPr>
          <p:spPr>
            <a:xfrm>
              <a:off x="552796" y="1240562"/>
              <a:ext cx="5084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</a:t>
              </a:r>
              <a:r>
                <a:rPr lang="en-GB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=0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A840E1A-37A0-D2D4-1057-8A3877455AD3}"/>
                    </a:ext>
                  </a:extLst>
                </p:cNvPr>
                <p:cNvSpPr txBox="1"/>
                <p:nvPr/>
              </p:nvSpPr>
              <p:spPr>
                <a:xfrm>
                  <a:off x="2423324" y="901804"/>
                  <a:ext cx="5389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B</a:t>
                  </a:r>
                  <a14:m>
                    <m:oMath xmlns:m="http://schemas.openxmlformats.org/officeDocument/2006/math">
                      <m:r>
                        <a:rPr lang="en-GB" sz="14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</m:oMath>
                  </a14:m>
                  <a:r>
                    <a:rPr lang="en-GB" sz="14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0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9A840E1A-37A0-D2D4-1057-8A3877455A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324" y="901804"/>
                  <a:ext cx="538930" cy="307777"/>
                </a:xfrm>
                <a:prstGeom prst="rect">
                  <a:avLst/>
                </a:prstGeom>
                <a:blipFill>
                  <a:blip r:embed="rId5"/>
                  <a:stretch>
                    <a:fillRect l="-4545" t="-4000" r="-2273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88A62A3-7AB5-815C-81BD-27896F8E7B2E}"/>
                </a:ext>
              </a:extLst>
            </p:cNvPr>
            <p:cNvSpPr txBox="1"/>
            <p:nvPr/>
          </p:nvSpPr>
          <p:spPr>
            <a:xfrm>
              <a:off x="1839477" y="1894419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itchFamily="2" charset="2"/>
                </a:rPr>
                <a:t>D</a:t>
              </a:r>
              <a:r>
                <a:rPr lang="en-GB" sz="14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</a:t>
              </a:r>
              <a:endPara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9E030BC-0028-BD10-A1D5-D3441D5D5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0738" y="2373568"/>
              <a:ext cx="184150" cy="4318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4C5578-E88C-4063-1561-5312FA0EE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2029" y="1329244"/>
              <a:ext cx="203200" cy="41275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61EA39F-0BD0-D5F1-6D7B-4FC26BE29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2796" y="2945987"/>
              <a:ext cx="2260600" cy="352425"/>
            </a:xfrm>
            <a:prstGeom prst="rect">
              <a:avLst/>
            </a:prstGeom>
          </p:spPr>
        </p:pic>
        <p:sp>
          <p:nvSpPr>
            <p:cNvPr id="39" name="Down Arrow 38">
              <a:extLst>
                <a:ext uri="{FF2B5EF4-FFF2-40B4-BE49-F238E27FC236}">
                  <a16:creationId xmlns:a16="http://schemas.microsoft.com/office/drawing/2014/main" id="{95446A39-CA02-D6D0-B364-C60C4B03B711}"/>
                </a:ext>
              </a:extLst>
            </p:cNvPr>
            <p:cNvSpPr/>
            <p:nvPr/>
          </p:nvSpPr>
          <p:spPr>
            <a:xfrm rot="10800000">
              <a:off x="2623385" y="1233743"/>
              <a:ext cx="138810" cy="1647128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13FDBE5-F791-5CDF-0AA9-F7DBD7841D6B}"/>
              </a:ext>
            </a:extLst>
          </p:cNvPr>
          <p:cNvGrpSpPr/>
          <p:nvPr/>
        </p:nvGrpSpPr>
        <p:grpSpPr>
          <a:xfrm>
            <a:off x="571825" y="3709529"/>
            <a:ext cx="3145322" cy="1044403"/>
            <a:chOff x="258278" y="4049084"/>
            <a:chExt cx="3145322" cy="104440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7B888D0-81E9-1A98-F63D-80DA6756A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8200" y="4436262"/>
              <a:ext cx="2565400" cy="657225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EEBAB2F-F575-9DB2-B55F-E2041A172017}"/>
                </a:ext>
              </a:extLst>
            </p:cNvPr>
            <p:cNvSpPr txBox="1"/>
            <p:nvPr/>
          </p:nvSpPr>
          <p:spPr>
            <a:xfrm>
              <a:off x="258278" y="4049084"/>
              <a:ext cx="16764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Time evolution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6F53A25-B430-6DDF-03F0-77EFB2BBB785}"/>
              </a:ext>
            </a:extLst>
          </p:cNvPr>
          <p:cNvGrpSpPr/>
          <p:nvPr/>
        </p:nvGrpSpPr>
        <p:grpSpPr>
          <a:xfrm>
            <a:off x="4229254" y="3724924"/>
            <a:ext cx="3052653" cy="1029008"/>
            <a:chOff x="4229254" y="3724924"/>
            <a:chExt cx="3052653" cy="102900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B445A8E-E619-2BBB-C516-8058095BD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08607" y="4074482"/>
              <a:ext cx="2273300" cy="67945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58F7BB1-D546-E204-4757-999F640EACF2}"/>
                </a:ext>
              </a:extLst>
            </p:cNvPr>
            <p:cNvSpPr txBox="1"/>
            <p:nvPr/>
          </p:nvSpPr>
          <p:spPr>
            <a:xfrm>
              <a:off x="4229254" y="3724924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Mixing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BF93C77-B246-2F4C-CE94-61B4E2882059}"/>
              </a:ext>
            </a:extLst>
          </p:cNvPr>
          <p:cNvGrpSpPr/>
          <p:nvPr/>
        </p:nvGrpSpPr>
        <p:grpSpPr>
          <a:xfrm>
            <a:off x="8431469" y="2747936"/>
            <a:ext cx="2752906" cy="1317933"/>
            <a:chOff x="8474855" y="3724924"/>
            <a:chExt cx="2752906" cy="131793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91EAED4-77C1-B53E-176A-559330432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06886" y="4074482"/>
              <a:ext cx="1920875" cy="968375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9E422D9-7776-BA33-8153-8D9AECAF21F5}"/>
                </a:ext>
              </a:extLst>
            </p:cNvPr>
            <p:cNvSpPr txBox="1"/>
            <p:nvPr/>
          </p:nvSpPr>
          <p:spPr>
            <a:xfrm>
              <a:off x="8474855" y="3724924"/>
              <a:ext cx="23647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Oscillation probability</a:t>
              </a: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4291EA7F-640C-2E0B-8BA9-C9841CC0B2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57089" y="1959572"/>
            <a:ext cx="3114675" cy="46672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04F5894-384F-7BD1-CC7E-675972856A0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78187" y="5223613"/>
            <a:ext cx="2165350" cy="746125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94BF1ED6-768C-9B71-4B8A-EDDDBDE3A4A3}"/>
              </a:ext>
            </a:extLst>
          </p:cNvPr>
          <p:cNvGrpSpPr/>
          <p:nvPr/>
        </p:nvGrpSpPr>
        <p:grpSpPr>
          <a:xfrm>
            <a:off x="1345607" y="5102966"/>
            <a:ext cx="2113486" cy="976246"/>
            <a:chOff x="817716" y="5130424"/>
            <a:chExt cx="2113486" cy="976246"/>
          </a:xfrm>
        </p:grpSpPr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A4896A5-2455-ED03-AC17-60272FBF6650}"/>
                </a:ext>
              </a:extLst>
            </p:cNvPr>
            <p:cNvSpPr/>
            <p:nvPr/>
          </p:nvSpPr>
          <p:spPr>
            <a:xfrm>
              <a:off x="1478456" y="6023717"/>
              <a:ext cx="82953" cy="829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18360">
              <a:solidFill>
                <a:schemeClr val="tx1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831EF1D4-1116-BAC7-A671-61B299D78550}"/>
                </a:ext>
              </a:extLst>
            </p:cNvPr>
            <p:cNvSpPr/>
            <p:nvPr/>
          </p:nvSpPr>
          <p:spPr>
            <a:xfrm>
              <a:off x="1478782" y="5815927"/>
              <a:ext cx="82953" cy="829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18360">
              <a:solidFill>
                <a:schemeClr val="tx1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AF9272E5-1B13-F7A1-3F17-54BAD39AFDD3}"/>
                </a:ext>
              </a:extLst>
            </p:cNvPr>
            <p:cNvSpPr/>
            <p:nvPr/>
          </p:nvSpPr>
          <p:spPr>
            <a:xfrm>
              <a:off x="1404321" y="5130424"/>
              <a:ext cx="237754" cy="23775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18360">
              <a:solidFill>
                <a:schemeClr val="tx1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633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FB284AD-1B07-7126-9EBD-742B95C3674D}"/>
                </a:ext>
              </a:extLst>
            </p:cNvPr>
            <p:cNvCxnSpPr>
              <a:cxnSpLocks/>
            </p:cNvCxnSpPr>
            <p:nvPr/>
          </p:nvCxnSpPr>
          <p:spPr>
            <a:xfrm>
              <a:off x="1691389" y="6072984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97F7930-1A59-3F4B-C334-330036F0417C}"/>
                </a:ext>
              </a:extLst>
            </p:cNvPr>
            <p:cNvCxnSpPr>
              <a:cxnSpLocks/>
            </p:cNvCxnSpPr>
            <p:nvPr/>
          </p:nvCxnSpPr>
          <p:spPr>
            <a:xfrm>
              <a:off x="1691389" y="5241115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F5684EA-4BED-1E6E-E338-10C85521DEED}"/>
                </a:ext>
              </a:extLst>
            </p:cNvPr>
            <p:cNvCxnSpPr/>
            <p:nvPr/>
          </p:nvCxnSpPr>
          <p:spPr>
            <a:xfrm>
              <a:off x="1691389" y="5846749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AD40EDB-FCEA-2049-DE4B-56A3E7CA7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496227" y="5500580"/>
              <a:ext cx="434975" cy="26035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82F6DBA7-46E5-F2B2-A289-165D12868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l="79912"/>
            <a:stretch/>
          </p:blipFill>
          <p:spPr>
            <a:xfrm>
              <a:off x="817716" y="5262079"/>
              <a:ext cx="434975" cy="746125"/>
            </a:xfrm>
            <a:prstGeom prst="rect">
              <a:avLst/>
            </a:prstGeom>
          </p:spPr>
        </p:pic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8E12609F-A9FE-F22F-7BCC-181C255BFEEB}"/>
                </a:ext>
              </a:extLst>
            </p:cNvPr>
            <p:cNvCxnSpPr>
              <a:cxnSpLocks/>
            </p:cNvCxnSpPr>
            <p:nvPr/>
          </p:nvCxnSpPr>
          <p:spPr>
            <a:xfrm>
              <a:off x="2251063" y="5223697"/>
              <a:ext cx="0" cy="605634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CD279C6A-574C-5D88-4366-0CB2DCFE3D4E}"/>
                </a:ext>
              </a:extLst>
            </p:cNvPr>
            <p:cNvCxnSpPr>
              <a:cxnSpLocks/>
            </p:cNvCxnSpPr>
            <p:nvPr/>
          </p:nvCxnSpPr>
          <p:spPr>
            <a:xfrm>
              <a:off x="2248272" y="5839985"/>
              <a:ext cx="0" cy="249267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FFB1EE47-D22A-A159-D7F8-D91AE08987E0}"/>
              </a:ext>
            </a:extLst>
          </p:cNvPr>
          <p:cNvSpPr txBox="1"/>
          <p:nvPr/>
        </p:nvSpPr>
        <p:spPr>
          <a:xfrm>
            <a:off x="3626921" y="3437299"/>
            <a:ext cx="40206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3"/>
                </a:solidFill>
              </a:rPr>
              <a:t>Image source: </a:t>
            </a:r>
            <a:r>
              <a:rPr lang="en-GB" sz="800" dirty="0">
                <a:solidFill>
                  <a:schemeClr val="accent3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https://teaching.shu.ac.uk/hwb/chemistry/tutorials/molspec/nmr1.htm</a:t>
            </a:r>
            <a:r>
              <a:rPr lang="en-GB" sz="800" dirty="0">
                <a:solidFill>
                  <a:schemeClr val="accent3"/>
                </a:solidFill>
              </a:rPr>
              <a:t> 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02D8985-4DB4-6F24-D890-EDA5673482BA}"/>
              </a:ext>
            </a:extLst>
          </p:cNvPr>
          <p:cNvGrpSpPr/>
          <p:nvPr/>
        </p:nvGrpSpPr>
        <p:grpSpPr>
          <a:xfrm>
            <a:off x="8741934" y="4141421"/>
            <a:ext cx="3157309" cy="2210978"/>
            <a:chOff x="8749925" y="4295169"/>
            <a:chExt cx="3157309" cy="2210978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BEBD7D8-4CA2-2F7E-38EC-BD6BAD54C0F8}"/>
                </a:ext>
              </a:extLst>
            </p:cNvPr>
            <p:cNvSpPr txBox="1"/>
            <p:nvPr/>
          </p:nvSpPr>
          <p:spPr>
            <a:xfrm>
              <a:off x="8931446" y="4812523"/>
              <a:ext cx="1522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Appearance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1DD0D8B-AECF-D914-504B-F41D4937D19B}"/>
                </a:ext>
              </a:extLst>
            </p:cNvPr>
            <p:cNvSpPr txBox="1"/>
            <p:nvPr/>
          </p:nvSpPr>
          <p:spPr>
            <a:xfrm>
              <a:off x="8931446" y="4339947"/>
              <a:ext cx="10907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Survival</a:t>
              </a:r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1C707B7F-4EF0-EFB6-79AF-04EEF072D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614563" y="4295169"/>
              <a:ext cx="1041400" cy="94932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2B25798-84EE-5198-B40C-3FD545C6117F}"/>
                </a:ext>
              </a:extLst>
            </p:cNvPr>
            <p:cNvSpPr txBox="1"/>
            <p:nvPr/>
          </p:nvSpPr>
          <p:spPr>
            <a:xfrm>
              <a:off x="8749925" y="5364824"/>
              <a:ext cx="3157309" cy="114132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hangingPunct="0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Oscillation Phase: [E</a:t>
              </a:r>
              <a:r>
                <a:rPr lang="en-US" sz="14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  <a:p>
              <a:pPr marL="742950" lvl="1" indent="-285750" hangingPunct="0">
                <a:buFont typeface="Wingdings" pitchFamily="2" charset="2"/>
                <a:buChar char="q"/>
              </a:pP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itchFamily="2" charset="2"/>
                  <a:cs typeface="Arial" panose="020B0604020202020204" pitchFamily="34" charset="0"/>
                </a:rPr>
                <a:t>D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4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[E</a:t>
              </a:r>
              <a:r>
                <a:rPr lang="en-US" sz="14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  <a:p>
              <a:pPr marL="742950" lvl="1" indent="-285750" hangingPunct="0">
                <a:buFont typeface="Wingdings" pitchFamily="2" charset="2"/>
                <a:buChar char="q"/>
              </a:pP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L: propagation distance [E</a:t>
              </a:r>
              <a:r>
                <a:rPr lang="en-US" sz="14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</a:p>
            <a:p>
              <a:pPr marL="742950" lvl="1" indent="-285750" hangingPunct="0">
                <a:buFont typeface="Wingdings" pitchFamily="2" charset="2"/>
                <a:buChar char="q"/>
              </a:pP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E: energy [E]</a:t>
              </a:r>
            </a:p>
            <a:p>
              <a:pPr hangingPunct="0"/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Phase ~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itchFamily="2" charset="2"/>
                  <a:cs typeface="Arial" panose="020B0604020202020204" pitchFamily="34" charset="0"/>
                </a:rPr>
                <a:t>D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4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L/E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9649ACF-7C98-C016-1B51-70577FAC93F3}"/>
              </a:ext>
            </a:extLst>
          </p:cNvPr>
          <p:cNvCxnSpPr>
            <a:cxnSpLocks/>
          </p:cNvCxnSpPr>
          <p:nvPr/>
        </p:nvCxnSpPr>
        <p:spPr>
          <a:xfrm>
            <a:off x="-98323" y="4843441"/>
            <a:ext cx="8135339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D9576F-5D87-B0AE-9704-DECA4DB7F547}"/>
              </a:ext>
            </a:extLst>
          </p:cNvPr>
          <p:cNvCxnSpPr>
            <a:cxnSpLocks/>
          </p:cNvCxnSpPr>
          <p:nvPr/>
        </p:nvCxnSpPr>
        <p:spPr>
          <a:xfrm>
            <a:off x="8017352" y="4084314"/>
            <a:ext cx="42729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7B7C55A-EA74-9106-644C-D1BCD52294B8}"/>
              </a:ext>
            </a:extLst>
          </p:cNvPr>
          <p:cNvCxnSpPr>
            <a:cxnSpLocks/>
          </p:cNvCxnSpPr>
          <p:nvPr/>
        </p:nvCxnSpPr>
        <p:spPr>
          <a:xfrm flipH="1">
            <a:off x="8026481" y="4084314"/>
            <a:ext cx="703" cy="768959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148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C34E8B-426C-6A55-3FC7-12B407BAF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296" y="1384571"/>
            <a:ext cx="8812530" cy="853440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0CFB9F1B-1BC0-3C43-81CA-03EBCFC5B846}"/>
              </a:ext>
            </a:extLst>
          </p:cNvPr>
          <p:cNvSpPr/>
          <p:nvPr/>
        </p:nvSpPr>
        <p:spPr>
          <a:xfrm>
            <a:off x="2490652" y="1282292"/>
            <a:ext cx="7599201" cy="10525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18360">
            <a:solidFill>
              <a:srgbClr val="000000"/>
            </a:solidFill>
            <a:prstDash val="solid"/>
          </a:ln>
        </p:spPr>
        <p:txBody>
          <a:bodyPr vert="horz" wrap="none" lIns="89811" tIns="48988" rIns="89811" bIns="48988" anchor="ctr" anchorCtr="0" compatLnSpc="0">
            <a:noAutofit/>
          </a:bodyPr>
          <a:lstStyle/>
          <a:p>
            <a:pPr hangingPunct="0"/>
            <a:endParaRPr lang="en-US" sz="1633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A7D6FC4-9CA2-65CC-DD44-A332CC1D2B81}"/>
              </a:ext>
            </a:extLst>
          </p:cNvPr>
          <p:cNvGrpSpPr/>
          <p:nvPr/>
        </p:nvGrpSpPr>
        <p:grpSpPr>
          <a:xfrm>
            <a:off x="3863832" y="1677135"/>
            <a:ext cx="3218173" cy="1220180"/>
            <a:chOff x="3863832" y="1677135"/>
            <a:chExt cx="3218173" cy="1220180"/>
          </a:xfrm>
        </p:grpSpPr>
        <p:sp>
          <p:nvSpPr>
            <p:cNvPr id="5" name="Straight Connector 4">
              <a:extLst>
                <a:ext uri="{FF2B5EF4-FFF2-40B4-BE49-F238E27FC236}">
                  <a16:creationId xmlns:a16="http://schemas.microsoft.com/office/drawing/2014/main" id="{B47019B2-2E38-E44B-A566-E23288C88D1A}"/>
                </a:ext>
              </a:extLst>
            </p:cNvPr>
            <p:cNvSpPr/>
            <p:nvPr/>
          </p:nvSpPr>
          <p:spPr>
            <a:xfrm>
              <a:off x="5257046" y="2258457"/>
              <a:ext cx="331810" cy="0"/>
            </a:xfrm>
            <a:prstGeom prst="line">
              <a:avLst/>
            </a:prstGeom>
            <a:noFill/>
            <a:ln w="18360">
              <a:solidFill>
                <a:schemeClr val="accent2"/>
              </a:solidFill>
              <a:prstDash val="solid"/>
            </a:ln>
          </p:spPr>
          <p:txBody>
            <a:bodyPr vert="horz" wrap="none" lIns="89811" tIns="48988" rIns="89811" bIns="48988" anchor="ctr" anchorCtr="0" compatLnSpc="0"/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6" name="Straight Connector 5">
              <a:extLst>
                <a:ext uri="{FF2B5EF4-FFF2-40B4-BE49-F238E27FC236}">
                  <a16:creationId xmlns:a16="http://schemas.microsoft.com/office/drawing/2014/main" id="{B6E56425-0FF0-8E48-803E-BE6F9C12C37C}"/>
                </a:ext>
              </a:extLst>
            </p:cNvPr>
            <p:cNvSpPr/>
            <p:nvPr/>
          </p:nvSpPr>
          <p:spPr>
            <a:xfrm>
              <a:off x="6750194" y="1677135"/>
              <a:ext cx="331811" cy="0"/>
            </a:xfrm>
            <a:prstGeom prst="line">
              <a:avLst/>
            </a:prstGeom>
            <a:noFill/>
            <a:ln w="18360">
              <a:solidFill>
                <a:schemeClr val="accent2"/>
              </a:solidFill>
              <a:prstDash val="solid"/>
            </a:ln>
          </p:spPr>
          <p:txBody>
            <a:bodyPr vert="horz" wrap="none" lIns="89811" tIns="48988" rIns="89811" bIns="48988" anchor="ctr" anchorCtr="0" compatLnSpc="0"/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7" name="Straight Connector 6">
              <a:extLst>
                <a:ext uri="{FF2B5EF4-FFF2-40B4-BE49-F238E27FC236}">
                  <a16:creationId xmlns:a16="http://schemas.microsoft.com/office/drawing/2014/main" id="{8CE9C2E9-694C-7849-9BB2-3C30C13A1996}"/>
                </a:ext>
              </a:extLst>
            </p:cNvPr>
            <p:cNvSpPr/>
            <p:nvPr/>
          </p:nvSpPr>
          <p:spPr>
            <a:xfrm flipH="1">
              <a:off x="5091140" y="2258457"/>
              <a:ext cx="331811" cy="363817"/>
            </a:xfrm>
            <a:prstGeom prst="line">
              <a:avLst/>
            </a:prstGeom>
            <a:noFill/>
            <a:ln w="0">
              <a:solidFill>
                <a:schemeClr val="accent2"/>
              </a:solidFill>
              <a:prstDash val="solid"/>
            </a:ln>
          </p:spPr>
          <p:txBody>
            <a:bodyPr vert="horz" wrap="none" lIns="81646" tIns="40823" rIns="81646" bIns="40823" anchor="ctr" anchorCtr="0" compatLnSpc="0"/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8" name="Straight Connector 7">
              <a:extLst>
                <a:ext uri="{FF2B5EF4-FFF2-40B4-BE49-F238E27FC236}">
                  <a16:creationId xmlns:a16="http://schemas.microsoft.com/office/drawing/2014/main" id="{FAA5ECCB-8D9D-F548-B9E8-B5E31112D929}"/>
                </a:ext>
              </a:extLst>
            </p:cNvPr>
            <p:cNvSpPr/>
            <p:nvPr/>
          </p:nvSpPr>
          <p:spPr>
            <a:xfrm flipH="1">
              <a:off x="5090814" y="1677135"/>
              <a:ext cx="1825286" cy="944812"/>
            </a:xfrm>
            <a:prstGeom prst="line">
              <a:avLst/>
            </a:prstGeom>
            <a:noFill/>
            <a:ln w="0">
              <a:solidFill>
                <a:schemeClr val="accent2"/>
              </a:solidFill>
              <a:prstDash val="solid"/>
            </a:ln>
          </p:spPr>
          <p:txBody>
            <a:bodyPr vert="horz" wrap="none" lIns="81646" tIns="40823" rIns="81646" bIns="40823" anchor="ctr" anchorCtr="0" compatLnSpc="0"/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DF8A91-BACF-5C40-9FA2-0EF31FEA37A3}"/>
                </a:ext>
              </a:extLst>
            </p:cNvPr>
            <p:cNvSpPr txBox="1"/>
            <p:nvPr/>
          </p:nvSpPr>
          <p:spPr>
            <a:xfrm>
              <a:off x="3863832" y="2558263"/>
              <a:ext cx="2800352" cy="33905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hangingPunct="0"/>
              <a:r>
                <a:rPr lang="en-US" sz="1633" b="1" i="1" dirty="0">
                  <a:solidFill>
                    <a:schemeClr val="accent2"/>
                  </a:solidFill>
                  <a:latin typeface="Symbol" pitchFamily="18"/>
                  <a:ea typeface="AR PL KaitiM GB" pitchFamily="2"/>
                  <a:cs typeface="Lohit Hindi" pitchFamily="2"/>
                </a:rPr>
                <a:t>q</a:t>
              </a:r>
              <a:r>
                <a:rPr lang="en-US" sz="1633" b="1" baseline="-25000" dirty="0">
                  <a:solidFill>
                    <a:schemeClr val="accent2"/>
                  </a:solidFill>
                  <a:latin typeface="Times New Roman" pitchFamily="18"/>
                  <a:ea typeface="AR PL KaitiM GB" pitchFamily="2"/>
                  <a:cs typeface="Lohit Hindi" pitchFamily="2"/>
                </a:rPr>
                <a:t>13 </a:t>
              </a:r>
              <a:r>
                <a:rPr lang="en-US" sz="1633" b="1" dirty="0">
                  <a:solidFill>
                    <a:schemeClr val="accent2"/>
                  </a:solidFill>
                  <a:latin typeface="Symbol" pitchFamily="18"/>
                  <a:ea typeface="Symbol" pitchFamily="2"/>
                  <a:cs typeface="Symbol" pitchFamily="2"/>
                </a:rPr>
                <a:t>¹ </a:t>
              </a:r>
              <a:r>
                <a:rPr lang="en-US" sz="1633" b="1" dirty="0">
                  <a:solidFill>
                    <a:schemeClr val="accent2"/>
                  </a:solidFill>
                  <a:latin typeface="Times New Roman" pitchFamily="18"/>
                  <a:ea typeface="AR PL KaitiM GB" pitchFamily="2"/>
                  <a:cs typeface="Lohit Hindi" pitchFamily="2"/>
                </a:rPr>
                <a:t>0 → </a:t>
              </a:r>
              <a:r>
                <a:rPr lang="en-US" sz="1633" b="1" i="1" dirty="0" err="1">
                  <a:solidFill>
                    <a:schemeClr val="accent2"/>
                  </a:solidFill>
                  <a:latin typeface="Symbol" pitchFamily="18"/>
                  <a:ea typeface="AR PL KaitiM GB" pitchFamily="2"/>
                  <a:cs typeface="Lohit Hindi" pitchFamily="2"/>
                </a:rPr>
                <a:t>d</a:t>
              </a:r>
              <a:r>
                <a:rPr lang="en-US" sz="1633" b="1" baseline="-25000" dirty="0" err="1">
                  <a:solidFill>
                    <a:schemeClr val="accent2"/>
                  </a:solidFill>
                  <a:latin typeface="Times New Roman" pitchFamily="18"/>
                  <a:ea typeface="AR PL KaitiM GB" pitchFamily="2"/>
                  <a:cs typeface="Lohit Hindi" pitchFamily="2"/>
                </a:rPr>
                <a:t>CP</a:t>
              </a:r>
              <a:r>
                <a:rPr lang="en-US" sz="1633" b="1" dirty="0">
                  <a:solidFill>
                    <a:schemeClr val="accent2"/>
                  </a:solidFill>
                  <a:latin typeface="Times New Roman" pitchFamily="18"/>
                  <a:ea typeface="AR PL KaitiM GB" pitchFamily="2"/>
                  <a:cs typeface="Lohit Hindi" pitchFamily="2"/>
                </a:rPr>
                <a:t> can be observed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35C307-3049-816C-FFAF-33F0A42E8FE7}"/>
              </a:ext>
            </a:extLst>
          </p:cNvPr>
          <p:cNvGrpSpPr/>
          <p:nvPr/>
        </p:nvGrpSpPr>
        <p:grpSpPr>
          <a:xfrm>
            <a:off x="1854759" y="1674208"/>
            <a:ext cx="2656852" cy="924111"/>
            <a:chOff x="1854759" y="1674208"/>
            <a:chExt cx="2656852" cy="92411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3CEECCA-FB54-AA4D-8518-B7DF8C379896}"/>
                </a:ext>
              </a:extLst>
            </p:cNvPr>
            <p:cNvSpPr/>
            <p:nvPr/>
          </p:nvSpPr>
          <p:spPr>
            <a:xfrm>
              <a:off x="2901737" y="1674208"/>
              <a:ext cx="1609874" cy="54437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8360">
              <a:solidFill>
                <a:schemeClr val="accent2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B6F467A-DD09-E343-B175-B72DC6360657}"/>
                </a:ext>
              </a:extLst>
            </p:cNvPr>
            <p:cNvSpPr/>
            <p:nvPr/>
          </p:nvSpPr>
          <p:spPr>
            <a:xfrm rot="8728932">
              <a:off x="2214993" y="1867747"/>
              <a:ext cx="1069567" cy="73057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76" h="2238">
                  <a:moveTo>
                    <a:pt x="0" y="0"/>
                  </a:moveTo>
                  <a:cubicBezTo>
                    <a:pt x="3631" y="-1"/>
                    <a:pt x="3266" y="2238"/>
                    <a:pt x="3266" y="2238"/>
                  </a:cubicBezTo>
                </a:path>
              </a:pathLst>
            </a:custGeom>
            <a:noFill/>
            <a:ln w="18360">
              <a:solidFill>
                <a:schemeClr val="accent2"/>
              </a:solidFill>
              <a:prstDash val="solid"/>
              <a:tailEnd type="arrow"/>
            </a:ln>
          </p:spPr>
          <p:txBody>
            <a:bodyPr vert="horz" wrap="none" lIns="89811" tIns="48988" rIns="89811" bIns="48988" anchor="ctr" anchorCtr="0" compatLnSpc="0"/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7F5524B-5F92-BA41-A393-05B106BADC43}"/>
                </a:ext>
              </a:extLst>
            </p:cNvPr>
            <p:cNvSpPr/>
            <p:nvPr/>
          </p:nvSpPr>
          <p:spPr>
            <a:xfrm>
              <a:off x="1854759" y="1674208"/>
              <a:ext cx="293274" cy="548664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8360">
              <a:solidFill>
                <a:schemeClr val="accent2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D8FFC7C-B884-A46A-5BFC-1EB24C019455}"/>
              </a:ext>
            </a:extLst>
          </p:cNvPr>
          <p:cNvGrpSpPr/>
          <p:nvPr/>
        </p:nvGrpSpPr>
        <p:grpSpPr>
          <a:xfrm>
            <a:off x="8071407" y="1015356"/>
            <a:ext cx="2420504" cy="913590"/>
            <a:chOff x="8071407" y="1015356"/>
            <a:chExt cx="2420504" cy="91359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C0D4BC-539E-C14C-900B-4DCA4E943526}"/>
                </a:ext>
              </a:extLst>
            </p:cNvPr>
            <p:cNvSpPr/>
            <p:nvPr/>
          </p:nvSpPr>
          <p:spPr>
            <a:xfrm>
              <a:off x="8071407" y="1384570"/>
              <a:ext cx="1629941" cy="544373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8360">
              <a:solidFill>
                <a:schemeClr val="accent2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1017596-54EC-E74E-B5C3-41418F7F7AAC}"/>
                </a:ext>
              </a:extLst>
            </p:cNvPr>
            <p:cNvSpPr/>
            <p:nvPr/>
          </p:nvSpPr>
          <p:spPr>
            <a:xfrm>
              <a:off x="10198637" y="1384570"/>
              <a:ext cx="293274" cy="54437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8360">
              <a:solidFill>
                <a:schemeClr val="accent2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3C64D07-BD25-5243-BC66-CE001C715F74}"/>
                </a:ext>
              </a:extLst>
            </p:cNvPr>
            <p:cNvSpPr/>
            <p:nvPr/>
          </p:nvSpPr>
          <p:spPr>
            <a:xfrm rot="19501298">
              <a:off x="9059454" y="1015356"/>
              <a:ext cx="1069567" cy="730572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276" h="2238">
                  <a:moveTo>
                    <a:pt x="0" y="0"/>
                  </a:moveTo>
                  <a:cubicBezTo>
                    <a:pt x="3631" y="-1"/>
                    <a:pt x="3266" y="2238"/>
                    <a:pt x="3266" y="2238"/>
                  </a:cubicBezTo>
                </a:path>
              </a:pathLst>
            </a:custGeom>
            <a:noFill/>
            <a:ln w="18360">
              <a:solidFill>
                <a:schemeClr val="accent2"/>
              </a:solidFill>
              <a:prstDash val="solid"/>
              <a:tailEnd type="arrow"/>
            </a:ln>
          </p:spPr>
          <p:txBody>
            <a:bodyPr vert="horz" wrap="none" lIns="89811" tIns="48988" rIns="89811" bIns="48988" anchor="ctr" anchorCtr="0" compatLnSpc="0"/>
            <a:lstStyle/>
            <a:p>
              <a:pPr hangingPunct="0"/>
              <a:endParaRPr lang="en-US" sz="1633" dirty="0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38781AB-4CBF-E343-B3BD-C5329814F1C2}"/>
              </a:ext>
            </a:extLst>
          </p:cNvPr>
          <p:cNvSpPr txBox="1"/>
          <p:nvPr/>
        </p:nvSpPr>
        <p:spPr>
          <a:xfrm>
            <a:off x="2418879" y="990425"/>
            <a:ext cx="1334246" cy="31430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Times New Roman" pitchFamily="18"/>
                <a:ea typeface="AR PL KaitiM GB" pitchFamily="2"/>
                <a:cs typeface="Lohit Hindi" pitchFamily="2"/>
              </a:rPr>
              <a:t>PMNS matrix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735B6FE-339C-B743-A4DB-680C3C6F7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D5D84C81-49C5-6343-86D1-DF6B9C8D7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ED0E0304-EB08-3742-83FE-A2405A08A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1486DC-6F61-AFB0-227A-EBDF2A3A4388}"/>
                  </a:ext>
                </a:extLst>
              </p:cNvPr>
              <p:cNvSpPr txBox="1"/>
              <p:nvPr/>
            </p:nvSpPr>
            <p:spPr>
              <a:xfrm>
                <a:off x="579501" y="3311044"/>
                <a:ext cx="6872203" cy="1636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Open questions</a:t>
                </a:r>
              </a:p>
              <a:p>
                <a:pPr marL="285750" indent="-285750">
                  <a:buFont typeface="Wingdings" pitchFamily="2" charset="2"/>
                  <a:buChar char="q"/>
                </a:pP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What are the neutrino masses?</a:t>
                </a:r>
              </a:p>
              <a:p>
                <a:pPr marL="742950" lvl="1" indent="-285750">
                  <a:buFont typeface="Wingdings" pitchFamily="2" charset="2"/>
                  <a:buChar char="v"/>
                </a:pP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Mass gaps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GB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|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r>
                          <a:rPr lang="en-GB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|) and ordering (</a:t>
                </a:r>
                <a:r>
                  <a:rPr lang="en-US" sz="2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sgn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32</m:t>
                        </m:r>
                      </m:sub>
                      <m:sup>
                        <m:r>
                          <a:rPr lang="en-GB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)?</a:t>
                </a:r>
              </a:p>
              <a:p>
                <a:pPr marL="285750" indent="-285750">
                  <a:buFont typeface="Wingdings" pitchFamily="2" charset="2"/>
                  <a:buChar char="q"/>
                </a:pP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What are the mixing parameters?</a:t>
                </a:r>
              </a:p>
              <a:p>
                <a:pPr marL="742950" lvl="1" indent="-285750">
                  <a:buFont typeface="Wingdings" pitchFamily="2" charset="2"/>
                  <a:buChar char="v"/>
                </a:pP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Mixing angles (</a:t>
                </a:r>
                <a:r>
                  <a:rPr lang="en-GB" sz="2000" b="0" i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Symbol" pitchFamily="2" charset="2"/>
                  </a:rPr>
                  <a:t>q</a:t>
                </a:r>
                <a:r>
                  <a:rPr lang="el-GR" sz="2000" b="0" i="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</a:rPr>
                  <a:t>12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:r>
                  <a:rPr lang="en-GB" sz="2000" b="0" i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Symbol" pitchFamily="2" charset="2"/>
                  </a:rPr>
                  <a:t>q</a:t>
                </a:r>
                <a:r>
                  <a:rPr lang="el-GR" sz="2000" b="0" i="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</a:rPr>
                  <a:t>23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, </a:t>
                </a:r>
                <a:r>
                  <a:rPr lang="en-GB" sz="2000" b="0" i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Symbol" pitchFamily="2" charset="2"/>
                  </a:rPr>
                  <a:t>q</a:t>
                </a:r>
                <a:r>
                  <a:rPr lang="el-GR" sz="2000" b="0" i="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</a:rPr>
                  <a:t>13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 and CP-phase (</a:t>
                </a:r>
                <a:r>
                  <a:rPr lang="en-GB" sz="2000" b="0" i="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Symbol" pitchFamily="2" charset="2"/>
                  </a:rPr>
                  <a:t>d</a:t>
                </a:r>
                <a:r>
                  <a:rPr lang="en-GB" sz="2000" b="0" i="0" baseline="-25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Arial" panose="020B0604020202020204" pitchFamily="34" charset="0"/>
                  </a:rPr>
                  <a:t>CP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)?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C1486DC-6F61-AFB0-227A-EBDF2A3A4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01" y="3311044"/>
                <a:ext cx="6872203" cy="1636923"/>
              </a:xfrm>
              <a:prstGeom prst="rect">
                <a:avLst/>
              </a:prstGeom>
              <a:blipFill>
                <a:blip r:embed="rId4"/>
                <a:stretch>
                  <a:fillRect l="-923" t="-1538" b="-6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0433474-525D-CECB-514D-5A73EF7F0B20}"/>
              </a:ext>
            </a:extLst>
          </p:cNvPr>
          <p:cNvSpPr txBox="1"/>
          <p:nvPr/>
        </p:nvSpPr>
        <p:spPr>
          <a:xfrm>
            <a:off x="7827134" y="3311044"/>
            <a:ext cx="3193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q</a:t>
            </a:r>
            <a:r>
              <a:rPr lang="en-GB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mixing between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n</a:t>
            </a:r>
            <a:r>
              <a:rPr lang="en-GB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  <a:cs typeface="Sylfaen" panose="020F0502020204030204" pitchFamily="34" charset="0"/>
              </a:rPr>
              <a:t>n</a:t>
            </a:r>
            <a:r>
              <a:rPr lang="en-GB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Symbol" pitchFamily="2" charset="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F0AA73-D15B-ADC0-33B8-952304B41F68}"/>
              </a:ext>
            </a:extLst>
          </p:cNvPr>
          <p:cNvSpPr txBox="1"/>
          <p:nvPr/>
        </p:nvSpPr>
        <p:spPr>
          <a:xfrm>
            <a:off x="7821122" y="3842679"/>
            <a:ext cx="3532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q</a:t>
            </a:r>
            <a:r>
              <a:rPr lang="en-GB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23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mixing between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  <a:cs typeface="Sylfaen" panose="020F0502020204030204" pitchFamily="34" charset="0"/>
              </a:rPr>
              <a:t>n</a:t>
            </a:r>
            <a:r>
              <a:rPr lang="en-GB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m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  <a:cs typeface="Sylfaen" panose="020F0502020204030204" pitchFamily="34" charset="0"/>
              </a:rPr>
              <a:t>n</a:t>
            </a:r>
            <a:r>
              <a:rPr lang="en-GB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t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1123A7-DDEC-70B3-D34F-88DE45818A1E}"/>
              </a:ext>
            </a:extLst>
          </p:cNvPr>
          <p:cNvSpPr txBox="1"/>
          <p:nvPr/>
        </p:nvSpPr>
        <p:spPr>
          <a:xfrm>
            <a:off x="7810665" y="4367611"/>
            <a:ext cx="36846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q</a:t>
            </a:r>
            <a:r>
              <a:rPr lang="en-GB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13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if 0, effective 2 flavour mixing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D225AE-FEE2-3073-77E5-3745BC588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5821" y="4892543"/>
            <a:ext cx="338328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3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8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E23AFC27-E833-F640-A85F-EE984330CFF6}"/>
              </a:ext>
            </a:extLst>
          </p:cNvPr>
          <p:cNvSpPr/>
          <p:nvPr/>
        </p:nvSpPr>
        <p:spPr>
          <a:xfrm>
            <a:off x="-315079" y="-143832"/>
            <a:ext cx="6423054" cy="741624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0000"/>
          </a:solidFill>
          <a:ln>
            <a:noFill/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627DF-7B02-3745-A2B7-E479B83D9EAC}"/>
              </a:ext>
            </a:extLst>
          </p:cNvPr>
          <p:cNvSpPr txBox="1"/>
          <p:nvPr/>
        </p:nvSpPr>
        <p:spPr>
          <a:xfrm>
            <a:off x="4890617" y="3363146"/>
            <a:ext cx="487592" cy="74396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/>
            <a:r>
              <a:rPr lang="en-US" sz="2722" i="1">
                <a:latin typeface="Times New Roman" pitchFamily="18"/>
                <a:ea typeface="AR PL KaitiM GB" pitchFamily="2"/>
                <a:cs typeface="Lohit Hindi" pitchFamily="2"/>
              </a:rPr>
              <a:t>v</a:t>
            </a:r>
            <a:r>
              <a:rPr lang="en-US" sz="2722" i="1" baseline="-25000">
                <a:latin typeface="Symbol" pitchFamily="18"/>
                <a:ea typeface="AR PL KaitiM GB" pitchFamily="2"/>
                <a:cs typeface="Lohit Hindi" pitchFamily="2"/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581186-5D3F-FA46-AF01-AB9437CDAC21}"/>
                  </a:ext>
                </a:extLst>
              </p:cNvPr>
              <p:cNvSpPr txBox="1"/>
              <p:nvPr/>
            </p:nvSpPr>
            <p:spPr>
              <a:xfrm>
                <a:off x="3523856" y="1140406"/>
                <a:ext cx="487592" cy="7439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m:rPr>
                          <m:sty m:val="p"/>
                        </m:rPr>
                        <a:rPr lang="en-GB" sz="2800" i="0" baseline="-25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β</m:t>
                      </m:r>
                    </m:oMath>
                  </m:oMathPara>
                </a14:m>
                <a:endParaRPr lang="en-US" sz="2722" baseline="-25000" dirty="0">
                  <a:solidFill>
                    <a:schemeClr val="bg1"/>
                  </a:solidFill>
                  <a:latin typeface="Symbol" pitchFamily="18"/>
                  <a:ea typeface="AR PL KaitiM GB" pitchFamily="2"/>
                  <a:cs typeface="Lohit Hindi" pitchFamily="2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581186-5D3F-FA46-AF01-AB9437CDA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856" y="1140406"/>
                <a:ext cx="487592" cy="743962"/>
              </a:xfrm>
              <a:prstGeom prst="rect">
                <a:avLst/>
              </a:prstGeom>
              <a:blipFill>
                <a:blip r:embed="rId3"/>
                <a:stretch>
                  <a:fillRect r="-512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6080E5-1E42-5F4A-A00C-1A4676AEBE3A}"/>
                  </a:ext>
                </a:extLst>
              </p:cNvPr>
              <p:cNvSpPr txBox="1"/>
              <p:nvPr/>
            </p:nvSpPr>
            <p:spPr>
              <a:xfrm>
                <a:off x="4890943" y="3363473"/>
                <a:ext cx="487592" cy="7439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m:rPr>
                          <m:sty m:val="p"/>
                        </m:rPr>
                        <a:rPr lang="en-GB" sz="2800" i="0" baseline="-25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</m:oMath>
                  </m:oMathPara>
                </a14:m>
                <a:endParaRPr lang="en-US" sz="2722" baseline="-25000" dirty="0">
                  <a:solidFill>
                    <a:schemeClr val="bg1"/>
                  </a:solidFill>
                  <a:latin typeface="Symbol" pitchFamily="18"/>
                  <a:ea typeface="AR PL KaitiM GB" pitchFamily="2"/>
                  <a:cs typeface="Lohit Hindi" pitchFamily="2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36080E5-1E42-5F4A-A00C-1A4676AEB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0943" y="3363473"/>
                <a:ext cx="487592" cy="7439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C06BDE-D2FE-084A-82E2-45BE3F9620B1}"/>
                  </a:ext>
                </a:extLst>
              </p:cNvPr>
              <p:cNvSpPr txBox="1"/>
              <p:nvPr/>
            </p:nvSpPr>
            <p:spPr>
              <a:xfrm>
                <a:off x="3637835" y="1947725"/>
                <a:ext cx="1767440" cy="3230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>
                <a:sp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1600" b="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m:rPr>
                          <m:sty m:val="p"/>
                        </m:rPr>
                        <a:rPr lang="en-GB" sz="1600" b="0" i="0" baseline="-25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α</m:t>
                      </m:r>
                      <m: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r>
                        <m:rPr>
                          <m:sty m:val="p"/>
                        </m:rPr>
                        <a:rPr lang="en-GB" sz="1600" b="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1600" b="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m:rPr>
                          <m:sty m:val="p"/>
                        </m:rPr>
                        <a:rPr lang="en-GB" sz="1600" b="0" i="0" baseline="-25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β</m:t>
                      </m:r>
                      <m: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en-US" sz="1452" dirty="0">
                  <a:solidFill>
                    <a:schemeClr val="bg1"/>
                  </a:solidFill>
                  <a:latin typeface="Times New Roman" pitchFamily="18"/>
                  <a:ea typeface="AR PL KaitiM GB" pitchFamily="2"/>
                  <a:cs typeface="Lohit Hindi" pitchFamily="2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C06BDE-D2FE-084A-82E2-45BE3F962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835" y="1947725"/>
                <a:ext cx="1767440" cy="323022"/>
              </a:xfrm>
              <a:prstGeom prst="rect">
                <a:avLst/>
              </a:prstGeom>
              <a:blipFill>
                <a:blip r:embed="rId7"/>
                <a:stretch>
                  <a:fillRect b="-1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A2E494D7-653F-F042-A6AD-0862251C1B71}"/>
              </a:ext>
            </a:extLst>
          </p:cNvPr>
          <p:cNvSpPr txBox="1"/>
          <p:nvPr/>
        </p:nvSpPr>
        <p:spPr>
          <a:xfrm>
            <a:off x="804896" y="616483"/>
            <a:ext cx="2631459" cy="43754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2500" i="1" dirty="0">
                <a:solidFill>
                  <a:srgbClr val="FFFFFF"/>
                </a:solidFill>
                <a:latin typeface="Times New Roman" pitchFamily="18"/>
                <a:ea typeface="AR PL KaitiM GB" pitchFamily="2"/>
                <a:cs typeface="Lohit Hindi" pitchFamily="2"/>
              </a:rPr>
              <a:t>2-flavor oscillation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9207BA49-52C8-D34D-A7D2-96EDE9FE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454C946A-27B6-3D40-94F0-23E41849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C36C43C-2021-3741-9536-B61DCEA63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17</a:t>
            </a:fld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FBE208D-52AF-B042-BB27-538C389EB6BD}"/>
              </a:ext>
            </a:extLst>
          </p:cNvPr>
          <p:cNvCxnSpPr>
            <a:cxnSpLocks/>
          </p:cNvCxnSpPr>
          <p:nvPr/>
        </p:nvCxnSpPr>
        <p:spPr>
          <a:xfrm>
            <a:off x="3441600" y="2034000"/>
            <a:ext cx="1366142" cy="1338856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13D7058-3C4A-234B-AD50-DCD7AF8DB87D}"/>
              </a:ext>
            </a:extLst>
          </p:cNvPr>
          <p:cNvCxnSpPr>
            <a:cxnSpLocks/>
          </p:cNvCxnSpPr>
          <p:nvPr/>
        </p:nvCxnSpPr>
        <p:spPr>
          <a:xfrm>
            <a:off x="3435923" y="2038987"/>
            <a:ext cx="1366142" cy="1338856"/>
          </a:xfrm>
          <a:prstGeom prst="line">
            <a:avLst/>
          </a:prstGeom>
          <a:ln w="254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CF79414-7558-114E-97FF-92BC97560D20}"/>
              </a:ext>
            </a:extLst>
          </p:cNvPr>
          <p:cNvSpPr txBox="1"/>
          <p:nvPr/>
        </p:nvSpPr>
        <p:spPr>
          <a:xfrm>
            <a:off x="7767454" y="5197786"/>
            <a:ext cx="3448157" cy="65247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r" hangingPunct="0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Oscillation as a function of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time</a:t>
            </a:r>
          </a:p>
          <a:p>
            <a:pPr algn="r" hangingPunct="0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line-in-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line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  <a:sym typeface="Wingdings" pitchFamily="2" charset="2"/>
              </a:rPr>
              <a:t>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same trivia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C432BEC-AB8E-4A4B-AAEC-48E7A6DE16EE}"/>
              </a:ext>
            </a:extLst>
          </p:cNvPr>
          <p:cNvCxnSpPr/>
          <p:nvPr/>
        </p:nvCxnSpPr>
        <p:spPr>
          <a:xfrm flipV="1">
            <a:off x="3441841" y="1469278"/>
            <a:ext cx="0" cy="190856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45496D7-A19B-1E4B-893F-1C94F7A1137D}"/>
              </a:ext>
            </a:extLst>
          </p:cNvPr>
          <p:cNvCxnSpPr>
            <a:cxnSpLocks/>
          </p:cNvCxnSpPr>
          <p:nvPr/>
        </p:nvCxnSpPr>
        <p:spPr>
          <a:xfrm rot="5400000" flipV="1">
            <a:off x="4395016" y="2419176"/>
            <a:ext cx="0" cy="190856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5DFDAA6-B5E1-CE4E-84CF-B1B9261E7228}"/>
              </a:ext>
            </a:extLst>
          </p:cNvPr>
          <p:cNvCxnSpPr>
            <a:cxnSpLocks/>
          </p:cNvCxnSpPr>
          <p:nvPr/>
        </p:nvCxnSpPr>
        <p:spPr>
          <a:xfrm flipV="1">
            <a:off x="3453199" y="2448712"/>
            <a:ext cx="400890" cy="913457"/>
          </a:xfrm>
          <a:prstGeom prst="straightConnector1">
            <a:avLst/>
          </a:prstGeom>
          <a:ln w="50800">
            <a:solidFill>
              <a:schemeClr val="accent4"/>
            </a:solidFill>
            <a:headEnd type="oval" w="sm" len="sm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58B9077-155E-71C1-7AF4-302F07BC7764}"/>
              </a:ext>
            </a:extLst>
          </p:cNvPr>
          <p:cNvGrpSpPr/>
          <p:nvPr/>
        </p:nvGrpSpPr>
        <p:grpSpPr>
          <a:xfrm>
            <a:off x="8356845" y="139216"/>
            <a:ext cx="3542078" cy="3968219"/>
            <a:chOff x="8356845" y="139216"/>
            <a:chExt cx="3542078" cy="39682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DFFA49A-1855-3A41-BC01-8E350E07D15F}"/>
                    </a:ext>
                  </a:extLst>
                </p:cNvPr>
                <p:cNvSpPr txBox="1"/>
                <p:nvPr/>
              </p:nvSpPr>
              <p:spPr>
                <a:xfrm>
                  <a:off x="9788092" y="3363473"/>
                  <a:ext cx="487592" cy="7439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81646" tIns="40823" rIns="81646" bIns="40823" anchorCtr="0" compatLnSpc="0"/>
                <a:lstStyle/>
                <a:p>
                  <a:pPr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US" sz="2800" i="0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</m:oMath>
                    </m:oMathPara>
                  </a14:m>
                  <a:endParaRPr lang="en-US" sz="2722" baseline="-25000" dirty="0">
                    <a:latin typeface="Symbol" pitchFamily="18"/>
                    <a:ea typeface="AR PL KaitiM GB" pitchFamily="2"/>
                    <a:cs typeface="Lohit Hindi" pitchFamily="2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DFFA49A-1855-3A41-BC01-8E350E07D1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8092" y="3363473"/>
                  <a:ext cx="487592" cy="74396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A0E58CC-6E91-AE49-90B2-160BC23CBD9B}"/>
                    </a:ext>
                  </a:extLst>
                </p:cNvPr>
                <p:cNvSpPr txBox="1"/>
                <p:nvPr/>
              </p:nvSpPr>
              <p:spPr>
                <a:xfrm>
                  <a:off x="8421332" y="1140732"/>
                  <a:ext cx="487592" cy="7439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81646" tIns="40823" rIns="81646" bIns="40823" anchorCtr="0" compatLnSpc="0"/>
                <a:lstStyle/>
                <a:p>
                  <a:pPr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80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GB" sz="2800" b="0" i="0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β</m:t>
                        </m:r>
                      </m:oMath>
                    </m:oMathPara>
                  </a14:m>
                  <a:endParaRPr lang="en-US" sz="2722" baseline="-25000" dirty="0">
                    <a:latin typeface="Symbol" pitchFamily="18"/>
                    <a:ea typeface="AR PL KaitiM GB" pitchFamily="2"/>
                    <a:cs typeface="Lohit Hindi" pitchFamily="2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A0E58CC-6E91-AE49-90B2-160BC23CBD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1332" y="1140732"/>
                  <a:ext cx="487592" cy="743962"/>
                </a:xfrm>
                <a:prstGeom prst="rect">
                  <a:avLst/>
                </a:prstGeom>
                <a:blipFill>
                  <a:blip r:embed="rId9"/>
                  <a:stretch>
                    <a:fillRect r="-5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A481858-543E-804F-BB6E-DB366DD6C2DE}"/>
                    </a:ext>
                  </a:extLst>
                </p:cNvPr>
                <p:cNvSpPr txBox="1"/>
                <p:nvPr/>
              </p:nvSpPr>
              <p:spPr>
                <a:xfrm>
                  <a:off x="8607813" y="1947600"/>
                  <a:ext cx="1767441" cy="3230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81646" tIns="40823" rIns="81646" bIns="40823" anchorCtr="0" compatLnSpc="0">
                  <a:spAutoFit/>
                </a:bodyPr>
                <a:lstStyle/>
                <a:p>
                  <a:pPr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  <m:r>
                          <a:rPr lang="en-GB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US" sz="1600" b="0" i="0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  <m:r>
                          <a:rPr lang="en-GB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)+</m:t>
                        </m:r>
                        <m:r>
                          <m:rPr>
                            <m:sty m:val="p"/>
                          </m:rPr>
                          <a:rPr lang="en-GB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  <m:r>
                          <a:rPr lang="en-GB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 b="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GB" sz="1600" b="0" i="0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β</m:t>
                        </m:r>
                        <m:r>
                          <a:rPr lang="en-GB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)=1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  <a:latin typeface="Times New Roman" pitchFamily="18"/>
                    <a:ea typeface="AR PL KaitiM GB" pitchFamily="2"/>
                    <a:cs typeface="Lohit Hindi" pitchFamily="2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A481858-543E-804F-BB6E-DB366DD6C2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7813" y="1947600"/>
                  <a:ext cx="1767441" cy="323022"/>
                </a:xfrm>
                <a:prstGeom prst="rect">
                  <a:avLst/>
                </a:prstGeom>
                <a:blipFill>
                  <a:blip r:embed="rId10"/>
                  <a:stretch>
                    <a:fillRect b="-192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75321D5-A39D-A249-928B-2400762CD808}"/>
                </a:ext>
              </a:extLst>
            </p:cNvPr>
            <p:cNvCxnSpPr>
              <a:cxnSpLocks/>
            </p:cNvCxnSpPr>
            <p:nvPr/>
          </p:nvCxnSpPr>
          <p:spPr>
            <a:xfrm>
              <a:off x="8359200" y="2034000"/>
              <a:ext cx="1366142" cy="1338856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0FB904C-22E4-FC43-B6AF-F23B02342493}"/>
                </a:ext>
              </a:extLst>
            </p:cNvPr>
            <p:cNvCxnSpPr>
              <a:cxnSpLocks/>
            </p:cNvCxnSpPr>
            <p:nvPr/>
          </p:nvCxnSpPr>
          <p:spPr>
            <a:xfrm>
              <a:off x="8362688" y="2036866"/>
              <a:ext cx="1366142" cy="1338856"/>
            </a:xfrm>
            <a:prstGeom prst="line">
              <a:avLst/>
            </a:prstGeom>
            <a:ln w="25400">
              <a:solidFill>
                <a:schemeClr val="accent6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6539ECB-5699-D148-992B-C0F3DF3BDD82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311128" y="2414020"/>
              <a:ext cx="0" cy="19085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C8870CD-7AD6-E54F-8F67-D1429D1B014A}"/>
                </a:ext>
              </a:extLst>
            </p:cNvPr>
            <p:cNvCxnSpPr/>
            <p:nvPr/>
          </p:nvCxnSpPr>
          <p:spPr>
            <a:xfrm flipV="1">
              <a:off x="8358627" y="1463866"/>
              <a:ext cx="0" cy="19085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B990166-BCAA-354A-9F2D-E1CFF48F23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70640" y="2448711"/>
              <a:ext cx="400890" cy="913457"/>
            </a:xfrm>
            <a:prstGeom prst="straightConnector1">
              <a:avLst/>
            </a:prstGeom>
            <a:ln w="50800">
              <a:solidFill>
                <a:schemeClr val="accent6"/>
              </a:solidFill>
              <a:headEnd type="oval" w="sm" len="sm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BD9CC2F-576B-7C9F-73ED-A153BDBA9E5E}"/>
                </a:ext>
              </a:extLst>
            </p:cNvPr>
            <p:cNvSpPr txBox="1"/>
            <p:nvPr/>
          </p:nvSpPr>
          <p:spPr>
            <a:xfrm>
              <a:off x="9155723" y="139216"/>
              <a:ext cx="2743200" cy="52474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81646" tIns="40823" rIns="81646" bIns="40823" anchorCtr="0" compatLnSpc="0">
              <a:spAutoFit/>
            </a:bodyPr>
            <a:lstStyle/>
            <a:p>
              <a:pPr hangingPunct="0"/>
              <a:r>
                <a:rPr lang="en-US" sz="30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rPr>
                <a:t>Antineutrinos </a:t>
              </a:r>
              <a:endParaRPr lang="en-US" sz="3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EE8806A-3B9B-8B4B-95DC-D53AA123BA93}"/>
              </a:ext>
            </a:extLst>
          </p:cNvPr>
          <p:cNvSpPr txBox="1"/>
          <p:nvPr/>
        </p:nvSpPr>
        <p:spPr>
          <a:xfrm>
            <a:off x="800100" y="0"/>
            <a:ext cx="16605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chemeClr val="bg1"/>
                </a:solidFill>
                <a:latin typeface="Symbol" pitchFamily="18"/>
                <a:ea typeface="AR PL KaitiM GB" pitchFamily="2"/>
                <a:cs typeface="Lohit Hindi" pitchFamily="2"/>
              </a:rPr>
              <a:t>q</a:t>
            </a:r>
            <a:r>
              <a:rPr lang="en-US" sz="3000" b="1" baseline="-25000" dirty="0">
                <a:solidFill>
                  <a:schemeClr val="bg1"/>
                </a:solidFill>
                <a:latin typeface="Times New Roman" pitchFamily="18"/>
                <a:ea typeface="AR PL KaitiM GB" pitchFamily="2"/>
                <a:cs typeface="Lohit Hindi" pitchFamily="2"/>
              </a:rPr>
              <a:t>13 </a:t>
            </a:r>
            <a:r>
              <a:rPr lang="en-US" sz="3000" b="1" dirty="0">
                <a:solidFill>
                  <a:schemeClr val="bg1"/>
                </a:solidFill>
                <a:latin typeface="Symbol" pitchFamily="18"/>
                <a:ea typeface="Symbol" pitchFamily="2"/>
                <a:cs typeface="Symbol" pitchFamily="2"/>
              </a:rPr>
              <a:t>= </a:t>
            </a:r>
            <a:r>
              <a:rPr lang="en-US" sz="3000" b="1" dirty="0">
                <a:solidFill>
                  <a:schemeClr val="bg1"/>
                </a:solidFill>
                <a:latin typeface="Times New Roman" pitchFamily="18"/>
                <a:ea typeface="AR PL KaitiM GB" pitchFamily="2"/>
                <a:cs typeface="Lohit Hindi" pitchFamily="2"/>
              </a:rPr>
              <a:t>0 </a:t>
            </a:r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9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14F7D78-B28E-DB41-AE30-7F7B6582012D}"/>
              </a:ext>
            </a:extLst>
          </p:cNvPr>
          <p:cNvSpPr/>
          <p:nvPr/>
        </p:nvSpPr>
        <p:spPr>
          <a:xfrm>
            <a:off x="-327054" y="-138946"/>
            <a:ext cx="6423054" cy="713589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0000"/>
          </a:solidFill>
          <a:ln>
            <a:noFill/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 dirty="0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15E1C7-96E9-734C-BDAC-BEB8D373480E}"/>
              </a:ext>
            </a:extLst>
          </p:cNvPr>
          <p:cNvSpPr txBox="1"/>
          <p:nvPr/>
        </p:nvSpPr>
        <p:spPr>
          <a:xfrm>
            <a:off x="4890617" y="3363146"/>
            <a:ext cx="487592" cy="74396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/>
            <a:r>
              <a:rPr lang="en-US" sz="2722" i="1">
                <a:latin typeface="Times New Roman" pitchFamily="18"/>
                <a:ea typeface="AR PL KaitiM GB" pitchFamily="2"/>
                <a:cs typeface="Lohit Hindi" pitchFamily="2"/>
              </a:rPr>
              <a:t>v</a:t>
            </a:r>
            <a:r>
              <a:rPr lang="en-US" sz="2722" i="1" baseline="-25000">
                <a:latin typeface="Symbol" pitchFamily="18"/>
                <a:ea typeface="AR PL KaitiM GB" pitchFamily="2"/>
                <a:cs typeface="Lohit Hindi" pitchFamily="2"/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CCD602-83AA-D146-AF9F-04A1D2D422D3}"/>
                  </a:ext>
                </a:extLst>
              </p:cNvPr>
              <p:cNvSpPr txBox="1"/>
              <p:nvPr/>
            </p:nvSpPr>
            <p:spPr>
              <a:xfrm>
                <a:off x="3523856" y="1140406"/>
                <a:ext cx="487592" cy="7439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m:rPr>
                          <m:sty m:val="p"/>
                        </m:rPr>
                        <a:rPr lang="en-GB" sz="2800" i="0" baseline="-25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τ</m:t>
                      </m:r>
                    </m:oMath>
                  </m:oMathPara>
                </a14:m>
                <a:endParaRPr lang="en-US" sz="2722" baseline="-25000" dirty="0">
                  <a:solidFill>
                    <a:schemeClr val="bg1"/>
                  </a:solidFill>
                  <a:latin typeface="Symbol" pitchFamily="18"/>
                  <a:ea typeface="AR PL KaitiM GB" pitchFamily="2"/>
                  <a:cs typeface="Lohit Hindi" pitchFamily="2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CCD602-83AA-D146-AF9F-04A1D2D422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3856" y="1140406"/>
                <a:ext cx="487592" cy="74396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C255F3-7934-AE42-9BE5-0BF26565CDE8}"/>
                  </a:ext>
                </a:extLst>
              </p:cNvPr>
              <p:cNvSpPr txBox="1"/>
              <p:nvPr/>
            </p:nvSpPr>
            <p:spPr>
              <a:xfrm>
                <a:off x="4890943" y="3363473"/>
                <a:ext cx="487592" cy="7439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m:rPr>
                          <m:sty m:val="p"/>
                        </m:rPr>
                        <a:rPr lang="en-GB" sz="2800" i="0" baseline="-25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</m:oMath>
                  </m:oMathPara>
                </a14:m>
                <a:endParaRPr lang="en-US" sz="2722" baseline="-25000" dirty="0">
                  <a:solidFill>
                    <a:schemeClr val="bg1"/>
                  </a:solidFill>
                  <a:latin typeface="Symbol" pitchFamily="18"/>
                  <a:ea typeface="AR PL KaitiM GB" pitchFamily="2"/>
                  <a:cs typeface="Lohit Hindi" pitchFamily="2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C255F3-7934-AE42-9BE5-0BF26565C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0943" y="3363473"/>
                <a:ext cx="487592" cy="7439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B045C3-92F2-A143-9FB7-5733C8E0D091}"/>
                  </a:ext>
                </a:extLst>
              </p:cNvPr>
              <p:cNvSpPr txBox="1"/>
              <p:nvPr/>
            </p:nvSpPr>
            <p:spPr>
              <a:xfrm>
                <a:off x="1681588" y="4516973"/>
                <a:ext cx="487592" cy="7439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80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m:rPr>
                          <m:sty m:val="p"/>
                        </m:rPr>
                        <a:rPr lang="en-GB" sz="2800" b="0" i="0" baseline="-2500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</m:oMath>
                  </m:oMathPara>
                </a14:m>
                <a:endParaRPr lang="en-US" sz="2722" baseline="-25000" dirty="0">
                  <a:solidFill>
                    <a:schemeClr val="bg1"/>
                  </a:solidFill>
                  <a:latin typeface="Times New Roman" panose="02020603050405020304" pitchFamily="18" charset="0"/>
                  <a:ea typeface="AR PL KaitiM GB" pitchFamily="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B045C3-92F2-A143-9FB7-5733C8E0D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588" y="4516973"/>
                <a:ext cx="487592" cy="7439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C340A56C-C6E4-C442-BF82-CECD1C4DDD97}"/>
              </a:ext>
            </a:extLst>
          </p:cNvPr>
          <p:cNvSpPr txBox="1"/>
          <p:nvPr/>
        </p:nvSpPr>
        <p:spPr>
          <a:xfrm>
            <a:off x="804896" y="616483"/>
            <a:ext cx="2631459" cy="43754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2500" i="1" dirty="0">
                <a:solidFill>
                  <a:srgbClr val="FFFFFF"/>
                </a:solidFill>
                <a:latin typeface="Times New Roman" pitchFamily="18"/>
                <a:ea typeface="AR PL KaitiM GB" pitchFamily="2"/>
                <a:cs typeface="Lohit Hindi" pitchFamily="2"/>
              </a:rPr>
              <a:t>3-flavor oscillation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6E47E697-C5E1-5142-8A45-A6BA557F9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3EADFF74-4DBB-DD4B-8832-91AE1124C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  <a:endParaRPr lang="en-US" dirty="0"/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9BD9BB8E-6610-174B-8B46-3D33A9CDE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1613044-21C6-7B4A-9BDB-6914F124D133}"/>
                  </a:ext>
                </a:extLst>
              </p:cNvPr>
              <p:cNvSpPr txBox="1"/>
              <p:nvPr/>
            </p:nvSpPr>
            <p:spPr>
              <a:xfrm>
                <a:off x="3637835" y="1947725"/>
                <a:ext cx="2449871" cy="32302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>
                <a:spAutoFit/>
              </a:bodyPr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m:rPr>
                          <m:sty m:val="p"/>
                        </m:rPr>
                        <a:rPr lang="en-GB" sz="1600" baseline="-25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</m:t>
                      </m:r>
                      <m: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r>
                        <m:rPr>
                          <m:sty m:val="p"/>
                        </m:rPr>
                        <a:rPr lang="en-GB" sz="1600" b="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m:rPr>
                          <m:sty m:val="p"/>
                        </m:rPr>
                        <a:rPr lang="en-GB" sz="1600" baseline="-25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μ</m:t>
                      </m:r>
                      <m: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)+</m:t>
                      </m:r>
                      <m:r>
                        <m:rPr>
                          <m:sty m:val="p"/>
                        </m:rP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  <m: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sz="16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ν</m:t>
                      </m:r>
                      <m:r>
                        <m:rPr>
                          <m:sty m:val="p"/>
                        </m:rPr>
                        <a:rPr lang="en-GB" sz="1600" baseline="-2500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τ</m:t>
                      </m:r>
                      <m:r>
                        <a:rPr lang="en-GB" sz="16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en-US" sz="1452" dirty="0">
                  <a:solidFill>
                    <a:schemeClr val="bg1"/>
                  </a:solidFill>
                  <a:latin typeface="Times New Roman" pitchFamily="18"/>
                  <a:ea typeface="AR PL KaitiM GB" pitchFamily="2"/>
                  <a:cs typeface="Lohit Hindi" pitchFamily="2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1613044-21C6-7B4A-9BDB-6914F124D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835" y="1947725"/>
                <a:ext cx="2449871" cy="323022"/>
              </a:xfrm>
              <a:prstGeom prst="rect">
                <a:avLst/>
              </a:prstGeom>
              <a:blipFill>
                <a:blip r:embed="rId9"/>
                <a:stretch>
                  <a:fillRect b="-1923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Oval 51">
            <a:extLst>
              <a:ext uri="{FF2B5EF4-FFF2-40B4-BE49-F238E27FC236}">
                <a16:creationId xmlns:a16="http://schemas.microsoft.com/office/drawing/2014/main" id="{564C0B6E-16A0-4A4E-8BA5-6FC13D6FB691}"/>
              </a:ext>
            </a:extLst>
          </p:cNvPr>
          <p:cNvSpPr/>
          <p:nvPr/>
        </p:nvSpPr>
        <p:spPr>
          <a:xfrm rot="1038183">
            <a:off x="3154207" y="2365125"/>
            <a:ext cx="813512" cy="1436267"/>
          </a:xfrm>
          <a:prstGeom prst="ellipse">
            <a:avLst/>
          </a:prstGeom>
          <a:noFill/>
          <a:ln w="254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80B467-815B-7048-96E8-2ED6674DF02B}"/>
              </a:ext>
            </a:extLst>
          </p:cNvPr>
          <p:cNvSpPr txBox="1"/>
          <p:nvPr/>
        </p:nvSpPr>
        <p:spPr>
          <a:xfrm>
            <a:off x="7097866" y="5198400"/>
            <a:ext cx="4113596" cy="652471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r" hangingPunct="0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Oscillation as a function of </a:t>
            </a:r>
            <a:r>
              <a:rPr lang="en-US" sz="2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time</a:t>
            </a:r>
          </a:p>
          <a:p>
            <a:pPr algn="r" hangingPunct="0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line-in-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plane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  <a:sym typeface="Wingdings" pitchFamily="2" charset="2"/>
              </a:rPr>
              <a:t>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CP-violation possible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EEE3338-9383-0244-BF9D-0CECC9495944}"/>
              </a:ext>
            </a:extLst>
          </p:cNvPr>
          <p:cNvCxnSpPr/>
          <p:nvPr/>
        </p:nvCxnSpPr>
        <p:spPr>
          <a:xfrm flipV="1">
            <a:off x="3441841" y="1469278"/>
            <a:ext cx="0" cy="190856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985CDB0-E91A-874A-B3C7-1B1636743F37}"/>
              </a:ext>
            </a:extLst>
          </p:cNvPr>
          <p:cNvCxnSpPr>
            <a:cxnSpLocks/>
          </p:cNvCxnSpPr>
          <p:nvPr/>
        </p:nvCxnSpPr>
        <p:spPr>
          <a:xfrm rot="5400000" flipV="1">
            <a:off x="4395016" y="2419176"/>
            <a:ext cx="0" cy="1908565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B39F163-C4F8-B140-AC77-D43162C14959}"/>
              </a:ext>
            </a:extLst>
          </p:cNvPr>
          <p:cNvCxnSpPr>
            <a:cxnSpLocks/>
          </p:cNvCxnSpPr>
          <p:nvPr/>
        </p:nvCxnSpPr>
        <p:spPr>
          <a:xfrm flipH="1">
            <a:off x="2088445" y="3372711"/>
            <a:ext cx="1359200" cy="132669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F4EA051-2941-0C40-865C-E0B4105711AF}"/>
              </a:ext>
            </a:extLst>
          </p:cNvPr>
          <p:cNvCxnSpPr>
            <a:cxnSpLocks/>
          </p:cNvCxnSpPr>
          <p:nvPr/>
        </p:nvCxnSpPr>
        <p:spPr>
          <a:xfrm flipV="1">
            <a:off x="3442925" y="3077850"/>
            <a:ext cx="533714" cy="284322"/>
          </a:xfrm>
          <a:prstGeom prst="straightConnector1">
            <a:avLst/>
          </a:prstGeom>
          <a:ln w="50800">
            <a:solidFill>
              <a:schemeClr val="accent4"/>
            </a:solidFill>
            <a:headEnd type="oval" w="sm" len="sm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5B9C14F-FF50-F340-B773-AB51FD89708B}"/>
              </a:ext>
            </a:extLst>
          </p:cNvPr>
          <p:cNvCxnSpPr>
            <a:cxnSpLocks/>
          </p:cNvCxnSpPr>
          <p:nvPr/>
        </p:nvCxnSpPr>
        <p:spPr>
          <a:xfrm>
            <a:off x="3442925" y="2033575"/>
            <a:ext cx="1366142" cy="1338856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2335557-D296-6941-9CF4-45AAA886165D}"/>
              </a:ext>
            </a:extLst>
          </p:cNvPr>
          <p:cNvCxnSpPr>
            <a:cxnSpLocks/>
          </p:cNvCxnSpPr>
          <p:nvPr/>
        </p:nvCxnSpPr>
        <p:spPr>
          <a:xfrm flipV="1">
            <a:off x="2850763" y="3372432"/>
            <a:ext cx="1958304" cy="583794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DC0E3E9-448B-7347-86AC-99144413E2C2}"/>
              </a:ext>
            </a:extLst>
          </p:cNvPr>
          <p:cNvCxnSpPr>
            <a:cxnSpLocks/>
          </p:cNvCxnSpPr>
          <p:nvPr/>
        </p:nvCxnSpPr>
        <p:spPr>
          <a:xfrm flipV="1">
            <a:off x="2850763" y="2033575"/>
            <a:ext cx="592162" cy="1922651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0ADDBD1-094D-0B41-474D-13DAB75D29AA}"/>
              </a:ext>
            </a:extLst>
          </p:cNvPr>
          <p:cNvSpPr txBox="1"/>
          <p:nvPr/>
        </p:nvSpPr>
        <p:spPr>
          <a:xfrm>
            <a:off x="800100" y="0"/>
            <a:ext cx="166052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chemeClr val="bg1"/>
                </a:solidFill>
                <a:latin typeface="Symbol" pitchFamily="18"/>
                <a:ea typeface="AR PL KaitiM GB" pitchFamily="2"/>
                <a:cs typeface="Lohit Hindi" pitchFamily="2"/>
              </a:rPr>
              <a:t>q</a:t>
            </a:r>
            <a:r>
              <a:rPr lang="en-US" sz="3000" b="1" baseline="-25000" dirty="0">
                <a:solidFill>
                  <a:schemeClr val="bg1"/>
                </a:solidFill>
                <a:latin typeface="Times New Roman" pitchFamily="18"/>
                <a:ea typeface="AR PL KaitiM GB" pitchFamily="2"/>
                <a:cs typeface="Lohit Hindi" pitchFamily="2"/>
              </a:rPr>
              <a:t>13 </a:t>
            </a:r>
            <a:r>
              <a:rPr lang="en-US" sz="3000" b="1" dirty="0">
                <a:solidFill>
                  <a:schemeClr val="bg1"/>
                </a:solidFill>
                <a:latin typeface="Symbol" pitchFamily="18"/>
                <a:ea typeface="Symbol" pitchFamily="2"/>
                <a:cs typeface="Symbol" pitchFamily="2"/>
              </a:rPr>
              <a:t>¹ </a:t>
            </a:r>
            <a:r>
              <a:rPr lang="en-US" sz="3000" b="1" dirty="0">
                <a:solidFill>
                  <a:schemeClr val="bg1"/>
                </a:solidFill>
                <a:latin typeface="Times New Roman" pitchFamily="18"/>
                <a:ea typeface="AR PL KaitiM GB" pitchFamily="2"/>
                <a:cs typeface="Lohit Hindi" pitchFamily="2"/>
              </a:rPr>
              <a:t>0 </a:t>
            </a:r>
            <a:endParaRPr lang="en-US" sz="30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81D19A-18D9-E9C3-AE84-F3EE025C972A}"/>
              </a:ext>
            </a:extLst>
          </p:cNvPr>
          <p:cNvGrpSpPr/>
          <p:nvPr/>
        </p:nvGrpSpPr>
        <p:grpSpPr>
          <a:xfrm>
            <a:off x="6579390" y="139216"/>
            <a:ext cx="5319533" cy="5122045"/>
            <a:chOff x="6579390" y="139216"/>
            <a:chExt cx="5319533" cy="51220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8FDC95-8C20-704D-9776-D84FE5B23A9F}"/>
                    </a:ext>
                  </a:extLst>
                </p:cNvPr>
                <p:cNvSpPr txBox="1"/>
                <p:nvPr/>
              </p:nvSpPr>
              <p:spPr>
                <a:xfrm>
                  <a:off x="9788092" y="3363473"/>
                  <a:ext cx="487592" cy="7439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81646" tIns="40823" rIns="81646" bIns="40823" anchorCtr="0" compatLnSpc="0"/>
                <a:lstStyle/>
                <a:p>
                  <a:pPr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US" sz="2800" i="0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</m:oMath>
                    </m:oMathPara>
                  </a14:m>
                  <a:endParaRPr lang="en-US" sz="2722" baseline="-25000" dirty="0">
                    <a:latin typeface="Symbol" pitchFamily="18"/>
                    <a:ea typeface="AR PL KaitiM GB" pitchFamily="2"/>
                    <a:cs typeface="Lohit Hindi" pitchFamily="2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18FDC95-8C20-704D-9776-D84FE5B23A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88092" y="3363473"/>
                  <a:ext cx="487592" cy="74396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EF98704-0A4E-EC46-9D7F-E74A624A3C04}"/>
                    </a:ext>
                  </a:extLst>
                </p:cNvPr>
                <p:cNvSpPr txBox="1"/>
                <p:nvPr/>
              </p:nvSpPr>
              <p:spPr>
                <a:xfrm>
                  <a:off x="8421332" y="1140732"/>
                  <a:ext cx="487592" cy="7439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81646" tIns="40823" rIns="81646" bIns="40823" anchorCtr="0" compatLnSpc="0"/>
                <a:lstStyle/>
                <a:p>
                  <a:pPr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US" sz="2800" i="0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</m:oMath>
                    </m:oMathPara>
                  </a14:m>
                  <a:endParaRPr lang="en-US" sz="2722" baseline="-25000" dirty="0">
                    <a:latin typeface="Symbol" pitchFamily="18"/>
                    <a:ea typeface="AR PL KaitiM GB" pitchFamily="2"/>
                    <a:cs typeface="Lohit Hindi" pitchFamily="2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EF98704-0A4E-EC46-9D7F-E74A624A3C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1332" y="1140732"/>
                  <a:ext cx="487592" cy="74396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6A8F306-DE8F-6B45-8F20-A0A0A8ECA68A}"/>
                    </a:ext>
                  </a:extLst>
                </p:cNvPr>
                <p:cNvSpPr txBox="1"/>
                <p:nvPr/>
              </p:nvSpPr>
              <p:spPr>
                <a:xfrm>
                  <a:off x="6579390" y="4517299"/>
                  <a:ext cx="487592" cy="74396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81646" tIns="40823" rIns="81646" bIns="40823" anchorCtr="0" compatLnSpc="0"/>
                <a:lstStyle/>
                <a:p>
                  <a:pPr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GB" sz="2800" b="0" i="0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</m:oMath>
                    </m:oMathPara>
                  </a14:m>
                  <a:endParaRPr lang="en-US" sz="2722" baseline="-25000" dirty="0">
                    <a:latin typeface="Times New Roman" panose="02020603050405020304" pitchFamily="18" charset="0"/>
                    <a:ea typeface="AR PL KaitiM GB" pitchFamily="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6A8F306-DE8F-6B45-8F20-A0A0A8ECA6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79390" y="4517299"/>
                  <a:ext cx="487592" cy="74396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98647B2-166E-E342-8BD7-CDBD8A851D04}"/>
                    </a:ext>
                  </a:extLst>
                </p:cNvPr>
                <p:cNvSpPr txBox="1"/>
                <p:nvPr/>
              </p:nvSpPr>
              <p:spPr>
                <a:xfrm>
                  <a:off x="8607813" y="1947600"/>
                  <a:ext cx="2449871" cy="32302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81646" tIns="40823" rIns="81646" bIns="40823" anchorCtr="0" compatLnSpc="0">
                  <a:spAutoFit/>
                </a:bodyPr>
                <a:lstStyle/>
                <a:p>
                  <a:pPr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  <m:r>
                          <a:rPr lang="en-GB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GB" sz="1600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</m:t>
                        </m:r>
                        <m:r>
                          <a:rPr lang="en-GB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GB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GB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  <m:r>
                          <a:rPr lang="en-GB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US" sz="1600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  <m:r>
                          <a:rPr lang="en-GB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)+</m:t>
                        </m:r>
                        <m:r>
                          <m:rPr>
                            <m:sty m:val="p"/>
                          </m:rPr>
                          <a:rPr lang="en-GB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  <m:r>
                          <a:rPr lang="en-GB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n-US" sz="1600" baseline="-25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  <m:r>
                          <a:rPr lang="en-GB" sz="16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GB" sz="16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  <a:latin typeface="Times New Roman" pitchFamily="18"/>
                    <a:ea typeface="AR PL KaitiM GB" pitchFamily="2"/>
                    <a:cs typeface="Lohit Hindi" pitchFamily="2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98647B2-166E-E342-8BD7-CDBD8A851D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07813" y="1947600"/>
                  <a:ext cx="2449871" cy="323022"/>
                </a:xfrm>
                <a:prstGeom prst="rect">
                  <a:avLst/>
                </a:prstGeom>
                <a:blipFill>
                  <a:blip r:embed="rId13"/>
                  <a:stretch>
                    <a:fillRect b="-19231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B7FDCD2-E094-B845-A062-9A5A28CE80B6}"/>
                </a:ext>
              </a:extLst>
            </p:cNvPr>
            <p:cNvSpPr/>
            <p:nvPr/>
          </p:nvSpPr>
          <p:spPr>
            <a:xfrm rot="7626427">
              <a:off x="8488534" y="2232126"/>
              <a:ext cx="666148" cy="1490696"/>
            </a:xfrm>
            <a:prstGeom prst="ellipse">
              <a:avLst/>
            </a:prstGeom>
            <a:noFill/>
            <a:ln w="25400"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12495E7-0E19-1849-8CFC-C5146361B101}"/>
                </a:ext>
              </a:extLst>
            </p:cNvPr>
            <p:cNvCxnSpPr/>
            <p:nvPr/>
          </p:nvCxnSpPr>
          <p:spPr>
            <a:xfrm flipV="1">
              <a:off x="8358627" y="1463866"/>
              <a:ext cx="0" cy="19085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13F7FCE-FC94-A14D-980A-97E22430F3C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311802" y="2413764"/>
              <a:ext cx="0" cy="190856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2D8A7746-F924-5A46-81DE-9147680368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04968" y="3361911"/>
              <a:ext cx="1359200" cy="13266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61C75160-F990-F648-835F-6426C89290AD}"/>
                </a:ext>
              </a:extLst>
            </p:cNvPr>
            <p:cNvCxnSpPr>
              <a:cxnSpLocks/>
              <a:endCxn id="61" idx="1"/>
            </p:cNvCxnSpPr>
            <p:nvPr/>
          </p:nvCxnSpPr>
          <p:spPr>
            <a:xfrm flipV="1">
              <a:off x="8370640" y="3107613"/>
              <a:ext cx="1013378" cy="264720"/>
            </a:xfrm>
            <a:prstGeom prst="straightConnector1">
              <a:avLst/>
            </a:prstGeom>
            <a:ln w="50800">
              <a:solidFill>
                <a:schemeClr val="accent6"/>
              </a:solidFill>
              <a:headEnd type="oval" w="sm" len="sm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D3B79CD-8811-8743-8517-971111E46927}"/>
                </a:ext>
              </a:extLst>
            </p:cNvPr>
            <p:cNvCxnSpPr>
              <a:cxnSpLocks/>
            </p:cNvCxnSpPr>
            <p:nvPr/>
          </p:nvCxnSpPr>
          <p:spPr>
            <a:xfrm>
              <a:off x="8358194" y="2033575"/>
              <a:ext cx="1366142" cy="1338856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64EC6C0-8442-504A-AD84-8A683E9EBF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9197" y="2040096"/>
              <a:ext cx="592162" cy="1916130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B757AB6-22B5-0441-81A0-DE3A1C49C9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9197" y="3372432"/>
              <a:ext cx="1955139" cy="583794"/>
            </a:xfrm>
            <a:prstGeom prst="line">
              <a:avLst/>
            </a:prstGeom>
            <a:ln w="25400">
              <a:solidFill>
                <a:schemeClr val="accent3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32D50EA-E205-648D-A897-FC674F174706}"/>
                </a:ext>
              </a:extLst>
            </p:cNvPr>
            <p:cNvSpPr txBox="1"/>
            <p:nvPr/>
          </p:nvSpPr>
          <p:spPr>
            <a:xfrm>
              <a:off x="9155723" y="139216"/>
              <a:ext cx="2743200" cy="52474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81646" tIns="40823" rIns="81646" bIns="40823" anchorCtr="0" compatLnSpc="0">
              <a:spAutoFit/>
            </a:bodyPr>
            <a:lstStyle/>
            <a:p>
              <a:pPr hangingPunct="0"/>
              <a:r>
                <a:rPr lang="en-US" sz="30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rPr>
                <a:t>Antineutrinos </a:t>
              </a:r>
              <a:endParaRPr lang="en-US" sz="3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31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97500-63FC-9E47-BF47-B16F4843D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9DB78-48EB-1048-A62C-53479F14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0A8CB-1CED-3E4D-9364-76E120E4F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BD05-28D1-7F43-AE50-E6AEC3483B22}" type="slidenum">
              <a:rPr lang="en-GB" smtClean="0"/>
              <a:t>19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0AC16E-260F-8647-8CD6-DBAAB678F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68" y="1461613"/>
            <a:ext cx="3606800" cy="939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190821-106F-3F44-9B2A-52CDF83E975A}"/>
              </a:ext>
            </a:extLst>
          </p:cNvPr>
          <p:cNvSpPr txBox="1"/>
          <p:nvPr/>
        </p:nvSpPr>
        <p:spPr>
          <a:xfrm>
            <a:off x="2068945" y="789393"/>
            <a:ext cx="1716645" cy="672220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4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PMNS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C6E2EC-BD35-9D4E-9A86-7A4349395E52}"/>
              </a:ext>
            </a:extLst>
          </p:cNvPr>
          <p:cNvSpPr txBox="1"/>
          <p:nvPr/>
        </p:nvSpPr>
        <p:spPr>
          <a:xfrm>
            <a:off x="1123868" y="2946531"/>
            <a:ext cx="360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Trimaximal mixing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 maximally CP-violating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B19969-5A04-9B4B-891D-54FE52314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518" y="4014350"/>
            <a:ext cx="33655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92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machine&#10;&#10;AI-generated content may be incorrect.">
            <a:extLst>
              <a:ext uri="{FF2B5EF4-FFF2-40B4-BE49-F238E27FC236}">
                <a16:creationId xmlns:a16="http://schemas.microsoft.com/office/drawing/2014/main" id="{190D47AC-EAD8-3FE8-8B53-D03C94742B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E707EE-21A8-A5FA-05DF-F5CBAED36141}"/>
              </a:ext>
            </a:extLst>
          </p:cNvPr>
          <p:cNvSpPr txBox="1"/>
          <p:nvPr/>
        </p:nvSpPr>
        <p:spPr>
          <a:xfrm>
            <a:off x="176273" y="1235162"/>
            <a:ext cx="5245769" cy="4387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BSc: Peking University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DESY Summer School</a:t>
            </a: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Diplom-Physiker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Hamburg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q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Maria Laach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Herbstschule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Dr.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rer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nat.: Heidelberg  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PhD in ALICE experiment</a:t>
            </a: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Postdoc: Heidelberg, Oxford (w/ Alfons Weber)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Accelerator-neutrino experiments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Tutor in Pembroke College</a:t>
            </a:r>
          </a:p>
          <a:p>
            <a:pPr marL="34290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Faculty: Oxford, Warwick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Ernest Rutherford Fellow, Asst., Assoc. Prof.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Neutrino interactions exp &amp;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pheno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WarTPC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lab for new TPC technology</a:t>
            </a: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Future neutrino facility: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nuSTORM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800100" lvl="1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First UK group in JUNO neutrino experiment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3938177-7E59-9714-E67D-767D23833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GB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6701307-69FB-50E8-8004-3C950B4CB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LU Xianguo </a:t>
            </a:r>
            <a:r>
              <a:rPr lang="ja-JP" altLang="en-US">
                <a:solidFill>
                  <a:schemeClr val="bg2">
                    <a:lumMod val="90000"/>
                  </a:schemeClr>
                </a:solidFill>
              </a:rPr>
              <a:t>卢显国</a:t>
            </a:r>
            <a:r>
              <a:rPr lang="en-US" altLang="ja-JP" dirty="0">
                <a:solidFill>
                  <a:schemeClr val="bg2">
                    <a:lumMod val="90000"/>
                  </a:schemeClr>
                </a:solidFill>
              </a:rPr>
              <a:t>, </a:t>
            </a:r>
            <a:r>
              <a:rPr lang="en-GB" dirty="0">
                <a:solidFill>
                  <a:schemeClr val="bg2">
                    <a:lumMod val="90000"/>
                  </a:schemeClr>
                </a:solidFill>
              </a:rPr>
              <a:t>Warwick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4876BF9-C0C5-88E6-6DD3-99F3D6DD3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33CFC3-B1D4-B413-A032-6CE5E240FD55}"/>
              </a:ext>
            </a:extLst>
          </p:cNvPr>
          <p:cNvSpPr txBox="1"/>
          <p:nvPr/>
        </p:nvSpPr>
        <p:spPr>
          <a:xfrm>
            <a:off x="8610600" y="136525"/>
            <a:ext cx="3377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Moiré pattern of overlapping thick GEMs</a:t>
            </a:r>
          </a:p>
          <a:p>
            <a:r>
              <a:rPr lang="en-GB" sz="1400" dirty="0">
                <a:solidFill>
                  <a:schemeClr val="bg1"/>
                </a:solidFill>
              </a:rPr>
              <a:t>Photo by Alexander </a:t>
            </a:r>
            <a:r>
              <a:rPr lang="en-GB" sz="1400" dirty="0" err="1">
                <a:solidFill>
                  <a:schemeClr val="bg1"/>
                </a:solidFill>
              </a:rPr>
              <a:t>Deisting</a:t>
            </a:r>
            <a:r>
              <a:rPr lang="en-GB" sz="1400" dirty="0">
                <a:solidFill>
                  <a:schemeClr val="bg1"/>
                </a:solidFill>
              </a:rPr>
              <a:t> at </a:t>
            </a:r>
            <a:r>
              <a:rPr lang="en-GB" sz="1400" dirty="0" err="1">
                <a:solidFill>
                  <a:schemeClr val="bg1"/>
                </a:solidFill>
              </a:rPr>
              <a:t>WarTPC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79ACE0-5251-3F8D-2FD9-DF863B12C6D0}"/>
              </a:ext>
            </a:extLst>
          </p:cNvPr>
          <p:cNvSpPr txBox="1"/>
          <p:nvPr/>
        </p:nvSpPr>
        <p:spPr>
          <a:xfrm>
            <a:off x="0" y="0"/>
            <a:ext cx="1938770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About me</a:t>
            </a:r>
            <a:endParaRPr lang="en-US" sz="3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2BA0D-9C39-FD09-197C-7FB90E585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48D1E-4F57-B9D6-42B2-AD1601977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900C9-A747-283F-39E6-BC937DE20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D9157-1B16-1F8F-9E77-37A4106F2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BD05-28D1-7F43-AE50-E6AEC3483B22}" type="slidenum">
              <a:rPr lang="en-GB" smtClean="0"/>
              <a:t>20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68D552-BDE6-2FD0-DC12-D45E6C972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868" y="1461613"/>
            <a:ext cx="3606800" cy="9398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7386217-90B1-AB8E-91EC-0A8A08C33798}"/>
              </a:ext>
            </a:extLst>
          </p:cNvPr>
          <p:cNvSpPr txBox="1"/>
          <p:nvPr/>
        </p:nvSpPr>
        <p:spPr>
          <a:xfrm>
            <a:off x="2068945" y="789393"/>
            <a:ext cx="1716645" cy="672220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4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PMNS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1D6049-843B-B32C-A416-3B082C36A08C}"/>
              </a:ext>
            </a:extLst>
          </p:cNvPr>
          <p:cNvSpPr txBox="1"/>
          <p:nvPr/>
        </p:nvSpPr>
        <p:spPr>
          <a:xfrm>
            <a:off x="1123868" y="2946531"/>
            <a:ext cx="360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Trimaximal mixing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 maximally CP-violating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3B6A36-BFEF-82F5-91F9-ED91DF1E8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518" y="4014350"/>
            <a:ext cx="3365500" cy="1651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B43230-1F6D-C196-9B1B-C46806342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2000" y="1368000"/>
            <a:ext cx="4635500" cy="4127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0AB0FA-38A0-5CB9-0C71-A67EF7D52EF7}"/>
              </a:ext>
            </a:extLst>
          </p:cNvPr>
          <p:cNvSpPr txBox="1"/>
          <p:nvPr/>
        </p:nvSpPr>
        <p:spPr>
          <a:xfrm>
            <a:off x="7564175" y="5305334"/>
            <a:ext cx="117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☛ </a:t>
            </a:r>
            <a:r>
              <a:rPr lang="en-GB" b="1" i="1" dirty="0">
                <a:solidFill>
                  <a:schemeClr val="accent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VISOS</a:t>
            </a:r>
            <a:endParaRPr lang="en-GB" i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7A3FA0-065B-C86C-4D4C-7E8F90A42399}"/>
              </a:ext>
            </a:extLst>
          </p:cNvPr>
          <p:cNvSpPr txBox="1"/>
          <p:nvPr/>
        </p:nvSpPr>
        <p:spPr>
          <a:xfrm>
            <a:off x="5832000" y="57387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Beautiful but 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not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how Nature works 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¯\_(</a:t>
            </a:r>
            <a:r>
              <a:rPr lang="ja-JP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ツ</a:t>
            </a:r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)_/¯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341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62E63-78C0-3649-A983-CCD3657E4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0ACA7-2597-AC47-A275-CF294BBBB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51B61-84CE-D141-997F-E55B11031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BD05-28D1-7F43-AE50-E6AEC3483B22}" type="slidenum">
              <a:rPr lang="en-GB" smtClean="0"/>
              <a:t>21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CB230D-E609-944B-945C-56EAE1147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8" r="64782"/>
          <a:stretch/>
        </p:blipFill>
        <p:spPr>
          <a:xfrm>
            <a:off x="542925" y="2145526"/>
            <a:ext cx="2044700" cy="77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0A3A25-AD14-3141-998E-D259050D0B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40"/>
          <a:stretch/>
        </p:blipFill>
        <p:spPr>
          <a:xfrm>
            <a:off x="542925" y="3203446"/>
            <a:ext cx="4692650" cy="774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CED34F-B5CD-544B-94DB-A3C2520C6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000" y="1368000"/>
            <a:ext cx="4635500" cy="4127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B326707-C6E5-434A-AF1A-6608CD6829AE}"/>
              </a:ext>
            </a:extLst>
          </p:cNvPr>
          <p:cNvSpPr/>
          <p:nvPr/>
        </p:nvSpPr>
        <p:spPr>
          <a:xfrm>
            <a:off x="542925" y="1503402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Nature might work: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2FDEEF-662A-420F-DB06-D482708C3293}"/>
              </a:ext>
            </a:extLst>
          </p:cNvPr>
          <p:cNvSpPr txBox="1"/>
          <p:nvPr/>
        </p:nvSpPr>
        <p:spPr>
          <a:xfrm>
            <a:off x="7564175" y="5305334"/>
            <a:ext cx="117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3"/>
                </a:solidFill>
              </a:rPr>
              <a:t>☛ </a:t>
            </a:r>
            <a:r>
              <a:rPr lang="en-GB" b="1" i="1" dirty="0">
                <a:solidFill>
                  <a:schemeClr val="accent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VISOS</a:t>
            </a:r>
            <a:endParaRPr lang="en-GB" i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35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B65482F-91DD-0FDA-7ED4-3D03EFC4D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3441F80-9519-9249-8390-C8A3714897D0}" type="slidenum">
              <a:rPr lang="en-US" smtClean="0"/>
              <a:t>22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354B03-929D-7CAF-4147-D6C1286B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4A5C7E-A3CE-A221-6603-DAD852B5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F8E648-7530-61AF-C1B2-171E971AD1E1}"/>
              </a:ext>
            </a:extLst>
          </p:cNvPr>
          <p:cNvGrpSpPr/>
          <p:nvPr/>
        </p:nvGrpSpPr>
        <p:grpSpPr>
          <a:xfrm>
            <a:off x="921979" y="1686477"/>
            <a:ext cx="10861093" cy="3485046"/>
            <a:chOff x="289579" y="0"/>
            <a:chExt cx="10861093" cy="348504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7CB7D9-413C-F45F-63DD-47399DC94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82549" y="0"/>
              <a:ext cx="9999440" cy="30849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D886B2-94D5-7947-4293-0E9F13F49620}"/>
                </a:ext>
              </a:extLst>
            </p:cNvPr>
            <p:cNvSpPr txBox="1"/>
            <p:nvPr/>
          </p:nvSpPr>
          <p:spPr>
            <a:xfrm>
              <a:off x="7496967" y="2816596"/>
              <a:ext cx="3017689" cy="31306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12" tIns="40806" rIns="81612" bIns="40806" anchorCtr="0" compatLnSpc="0"/>
            <a:lstStyle/>
            <a:p>
              <a:pPr hangingPunct="0"/>
              <a:r>
                <a:rPr lang="en-US" sz="163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itchFamily="18"/>
                  <a:ea typeface="AR PL KaitiM GB" pitchFamily="2"/>
                  <a:cs typeface="Lohit Hindi" pitchFamily="2"/>
                </a:rPr>
                <a:t>Cowan–Reines Experiment, 1956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C74C490-2280-8750-93F1-664673800303}"/>
                </a:ext>
              </a:extLst>
            </p:cNvPr>
            <p:cNvSpPr/>
            <p:nvPr/>
          </p:nvSpPr>
          <p:spPr>
            <a:xfrm>
              <a:off x="289579" y="2771947"/>
              <a:ext cx="313739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dirty="0">
                  <a:hlinkClick r:id="rId4"/>
                </a:rPr>
                <a:t>https://cerncourier.com/a/ghosts-in-the-machine/</a:t>
              </a:r>
              <a:r>
                <a:rPr lang="en-GB" sz="1000" dirty="0"/>
                <a:t>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8ECC28-460E-9EB9-E8FB-ACE320B7BB07}"/>
                </a:ext>
              </a:extLst>
            </p:cNvPr>
            <p:cNvSpPr txBox="1"/>
            <p:nvPr/>
          </p:nvSpPr>
          <p:spPr>
            <a:xfrm>
              <a:off x="5982269" y="3084936"/>
              <a:ext cx="5168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chemeClr val="accent2"/>
                  </a:solidFill>
                </a:rPr>
                <a:t>The first observation of neutrino interactions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3F710C-A4B3-4F08-F4F3-7226100A2104}"/>
                </a:ext>
              </a:extLst>
            </p:cNvPr>
            <p:cNvSpPr txBox="1"/>
            <p:nvPr/>
          </p:nvSpPr>
          <p:spPr>
            <a:xfrm>
              <a:off x="5309697" y="1678099"/>
              <a:ext cx="17515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Water doped w/ cadmium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C19E65-0A59-60D5-62A4-795902B35452}"/>
                </a:ext>
              </a:extLst>
            </p:cNvPr>
            <p:cNvSpPr txBox="1"/>
            <p:nvPr/>
          </p:nvSpPr>
          <p:spPr>
            <a:xfrm>
              <a:off x="7061200" y="271262"/>
              <a:ext cx="1212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Liquid scintillator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D8A41F3-FB15-5003-B818-19E16039E20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174" y="478090"/>
            <a:ext cx="2102537" cy="24210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A1F19D-CAB4-A3E7-55AD-1D6A5B4D317B}"/>
              </a:ext>
            </a:extLst>
          </p:cNvPr>
          <p:cNvSpPr txBox="1"/>
          <p:nvPr/>
        </p:nvSpPr>
        <p:spPr>
          <a:xfrm>
            <a:off x="885144" y="5262221"/>
            <a:ext cx="10421712" cy="603321"/>
          </a:xfrm>
          <a:prstGeom prst="rect">
            <a:avLst/>
          </a:prstGeom>
          <a:noFill/>
          <a:ln>
            <a:noFill/>
          </a:ln>
        </p:spPr>
        <p:txBody>
          <a:bodyPr vert="horz" wrap="square" lIns="81612" tIns="40806" rIns="81612" bIns="40806" anchorCtr="0" compatLnSpc="0">
            <a:spAutoFit/>
          </a:bodyPr>
          <a:lstStyle/>
          <a:p>
            <a:pPr hangingPunct="0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Before that:</a:t>
            </a:r>
          </a:p>
          <a:p>
            <a:pPr hangingPunct="0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Some hand-waving and rough calculations led me to conclude that the </a:t>
            </a:r>
            <a:r>
              <a:rPr lang="en-US" b="1" i="1" dirty="0">
                <a:solidFill>
                  <a:schemeClr val="accent2"/>
                </a:solidFill>
                <a:latin typeface="Times New Roman" pitchFamily="18"/>
                <a:ea typeface="AR PL KaitiM GB" pitchFamily="2"/>
                <a:cs typeface="Lohit Hindi" pitchFamily="2"/>
              </a:rPr>
              <a:t>bomb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 was the best source. –Reines, 1951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78BD81-C991-74B1-ACA6-81448BF2059E}"/>
              </a:ext>
            </a:extLst>
          </p:cNvPr>
          <p:cNvSpPr txBox="1"/>
          <p:nvPr/>
        </p:nvSpPr>
        <p:spPr>
          <a:xfrm>
            <a:off x="8300876" y="471577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Nuclear reactor</a:t>
            </a:r>
          </a:p>
          <a:p>
            <a:pPr algn="ctr"/>
            <a:r>
              <a:rPr lang="en-GB" dirty="0">
                <a:solidFill>
                  <a:schemeClr val="accent2"/>
                </a:solidFill>
              </a:rPr>
              <a:t>MeV antineutrinos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727A0CCD-3255-63FE-FF6E-CFBC2D1F3987}"/>
              </a:ext>
            </a:extLst>
          </p:cNvPr>
          <p:cNvSpPr/>
          <p:nvPr/>
        </p:nvSpPr>
        <p:spPr>
          <a:xfrm rot="994603">
            <a:off x="9198870" y="1140821"/>
            <a:ext cx="101884" cy="411413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0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8213E7-50FE-8A42-ACEB-3F5C0C8FE0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" t="511" b="-1"/>
          <a:stretch/>
        </p:blipFill>
        <p:spPr>
          <a:xfrm rot="5400000">
            <a:off x="8812788" y="3273145"/>
            <a:ext cx="1459607" cy="3065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514F64-98C9-384C-8010-199D6C1C3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064" t="-453" b="55849"/>
          <a:stretch/>
        </p:blipFill>
        <p:spPr>
          <a:xfrm rot="1806957">
            <a:off x="1366523" y="4383980"/>
            <a:ext cx="1612088" cy="142940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62E63-78C0-3649-A983-CCD3657E4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0ACA7-2597-AC47-A275-CF294BBBB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51B61-84CE-D141-997F-E55B11031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BD05-28D1-7F43-AE50-E6AEC3483B22}" type="slidenum">
              <a:rPr lang="en-GB" smtClean="0"/>
              <a:t>23</a:t>
            </a:fld>
            <a:endParaRPr lang="en-GB"/>
          </a:p>
        </p:txBody>
      </p:sp>
      <p:pic>
        <p:nvPicPr>
          <p:cNvPr id="5122" name="Picture 2" descr="lbne_graphic_061615_2016">
            <a:extLst>
              <a:ext uri="{FF2B5EF4-FFF2-40B4-BE49-F238E27FC236}">
                <a16:creationId xmlns:a16="http://schemas.microsoft.com/office/drawing/2014/main" id="{509DE188-022B-184C-B9F3-A8FB8171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7"/>
            <a:ext cx="12192000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1E6FDC-7359-C640-B28B-147207F6689E}"/>
              </a:ext>
            </a:extLst>
          </p:cNvPr>
          <p:cNvSpPr/>
          <p:nvPr/>
        </p:nvSpPr>
        <p:spPr>
          <a:xfrm>
            <a:off x="9982200" y="3763871"/>
            <a:ext cx="19688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https://www.dunescience.org/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124" name="Picture 4" descr="Deep Underground Neutrino Experiment">
            <a:extLst>
              <a:ext uri="{FF2B5EF4-FFF2-40B4-BE49-F238E27FC236}">
                <a16:creationId xmlns:a16="http://schemas.microsoft.com/office/drawing/2014/main" id="{5BF72815-1C78-4349-B180-91A3B5163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95125"/>
            <a:ext cx="4191000" cy="68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FE4D9E-939A-5747-8803-8C43029CC1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34" t="67929" r="38935"/>
          <a:stretch/>
        </p:blipFill>
        <p:spPr>
          <a:xfrm flipH="1">
            <a:off x="3621517" y="4565579"/>
            <a:ext cx="3492499" cy="10662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CDCF7F-00E4-6541-B534-BDEE980E05F3}"/>
              </a:ext>
            </a:extLst>
          </p:cNvPr>
          <p:cNvSpPr/>
          <p:nvPr/>
        </p:nvSpPr>
        <p:spPr>
          <a:xfrm>
            <a:off x="9175147" y="5508670"/>
            <a:ext cx="20152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[Physics Today 61, 5, 29 (2008)]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191936-E625-D342-ADFD-14F649ED3A66}"/>
              </a:ext>
            </a:extLst>
          </p:cNvPr>
          <p:cNvSpPr txBox="1"/>
          <p:nvPr/>
        </p:nvSpPr>
        <p:spPr>
          <a:xfrm>
            <a:off x="3704458" y="5631780"/>
            <a:ext cx="3326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Travel 1/10 of Earth’s diameter</a:t>
            </a:r>
          </a:p>
          <a:p>
            <a:pPr algn="ctr"/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(baseline 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 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~ 1300 km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70944E-ADDE-684A-88DC-F9FCFAFB97B3}"/>
              </a:ext>
            </a:extLst>
          </p:cNvPr>
          <p:cNvSpPr txBox="1"/>
          <p:nvPr/>
        </p:nvSpPr>
        <p:spPr>
          <a:xfrm>
            <a:off x="5169488" y="277748"/>
            <a:ext cx="6247223" cy="7078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accent6"/>
                </a:solidFill>
              </a:rPr>
              <a:t>UNDER CONSTRUCTION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D812F7-DED4-3145-B2CC-2C09696046A7}"/>
              </a:ext>
            </a:extLst>
          </p:cNvPr>
          <p:cNvSpPr txBox="1"/>
          <p:nvPr/>
        </p:nvSpPr>
        <p:spPr>
          <a:xfrm>
            <a:off x="7600392" y="5809400"/>
            <a:ext cx="388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~ 3 GeV neutrinos and antineutrinos</a:t>
            </a:r>
          </a:p>
        </p:txBody>
      </p:sp>
    </p:spTree>
    <p:extLst>
      <p:ext uri="{BB962C8B-B14F-4D97-AF65-F5344CB8AC3E}">
        <p14:creationId xmlns:p14="http://schemas.microsoft.com/office/powerpoint/2010/main" val="208593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D8F0A8-60B7-F3FE-BAAE-4649E6F4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1025CF-30C6-5A18-9A95-18593588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B310E-D70C-7144-F410-5419F2DD5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24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937DC-AC17-811E-4D04-E029B6477D71}"/>
              </a:ext>
            </a:extLst>
          </p:cNvPr>
          <p:cNvGrpSpPr/>
          <p:nvPr/>
        </p:nvGrpSpPr>
        <p:grpSpPr>
          <a:xfrm>
            <a:off x="1838425" y="1474032"/>
            <a:ext cx="9311478" cy="3057116"/>
            <a:chOff x="1136980" y="1464270"/>
            <a:chExt cx="9311478" cy="305711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D80067-E132-1CA9-BD8B-157289564342}"/>
                </a:ext>
              </a:extLst>
            </p:cNvPr>
            <p:cNvSpPr txBox="1"/>
            <p:nvPr/>
          </p:nvSpPr>
          <p:spPr>
            <a:xfrm>
              <a:off x="1136980" y="2967335"/>
              <a:ext cx="36125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Accelerator neutrino beam</a:t>
              </a:r>
            </a:p>
            <a:p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GeV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neutrinos and </a:t>
              </a:r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antineutrinos</a:t>
              </a:r>
            </a:p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—CP measurements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3148C5-1F02-1165-1A3E-DFFA4C59EFE7}"/>
                </a:ext>
              </a:extLst>
            </p:cNvPr>
            <p:cNvSpPr txBox="1"/>
            <p:nvPr/>
          </p:nvSpPr>
          <p:spPr>
            <a:xfrm>
              <a:off x="7442507" y="1464270"/>
              <a:ext cx="300595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Charged lepton</a:t>
              </a:r>
            </a:p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—easy detection</a:t>
              </a:r>
            </a:p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—</a:t>
              </a:r>
              <a:r>
                <a:rPr lang="en-US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flavour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oscillation tagging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346A2C-F845-E6F0-5273-40532DFC6F34}"/>
                </a:ext>
              </a:extLst>
            </p:cNvPr>
            <p:cNvSpPr txBox="1"/>
            <p:nvPr/>
          </p:nvSpPr>
          <p:spPr>
            <a:xfrm>
              <a:off x="7416800" y="4152054"/>
              <a:ext cx="2095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Out-going hadrons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9956D0F-3F7B-DAC4-354A-E10CFDFA3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5200" y="2387600"/>
              <a:ext cx="2641600" cy="20828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308A7A-E1F0-0BC2-A1F7-781F1F67CDE2}"/>
                </a:ext>
              </a:extLst>
            </p:cNvPr>
            <p:cNvSpPr txBox="1"/>
            <p:nvPr/>
          </p:nvSpPr>
          <p:spPr>
            <a:xfrm>
              <a:off x="7416800" y="3244334"/>
              <a:ext cx="1685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Target nucleus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5096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C8CFB-55C4-6D04-92BE-D32AF1329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DFAAA6-2EE9-DED1-81D8-C718D253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FA56F-10F4-0D67-DDEC-C23208333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25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B23018-06C3-EB23-7B18-D474C4307581}"/>
                  </a:ext>
                </a:extLst>
              </p:cNvPr>
              <p:cNvSpPr txBox="1"/>
              <p:nvPr/>
            </p:nvSpPr>
            <p:spPr>
              <a:xfrm>
                <a:off x="6444668" y="5028026"/>
                <a:ext cx="5227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q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At high energy,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</a:rPr>
                  <a:t>n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interacting with quarks,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B23018-06C3-EB23-7B18-D474C4307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668" y="5028026"/>
                <a:ext cx="5227970" cy="369332"/>
              </a:xfrm>
              <a:prstGeom prst="rect">
                <a:avLst/>
              </a:prstGeom>
              <a:blipFill>
                <a:blip r:embed="rId3"/>
                <a:stretch>
                  <a:fillRect l="-726" t="-10345" b="-275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977BD14B-FAD9-FCA5-2E9A-B1661F189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412" y="2307952"/>
            <a:ext cx="2527300" cy="17399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DA2193B-0CC3-9EAF-0E58-AD3276E5C0A4}"/>
              </a:ext>
            </a:extLst>
          </p:cNvPr>
          <p:cNvGrpSpPr/>
          <p:nvPr/>
        </p:nvGrpSpPr>
        <p:grpSpPr>
          <a:xfrm>
            <a:off x="5979296" y="1627336"/>
            <a:ext cx="3002008" cy="2703730"/>
            <a:chOff x="5627796" y="1477472"/>
            <a:chExt cx="3002008" cy="27037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3854336-BC5C-B71C-2DDE-3C00B7D01639}"/>
                </a:ext>
              </a:extLst>
            </p:cNvPr>
            <p:cNvSpPr txBox="1"/>
            <p:nvPr/>
          </p:nvSpPr>
          <p:spPr>
            <a:xfrm>
              <a:off x="5627796" y="1477472"/>
              <a:ext cx="3002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Deep Inelastic Scattering (DIS)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0411058-4CC6-8583-2195-DC7058629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8799" y="2174602"/>
              <a:ext cx="2552700" cy="200660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B3ED794-F424-AED8-453E-38A632702F8A}"/>
              </a:ext>
            </a:extLst>
          </p:cNvPr>
          <p:cNvSpPr txBox="1"/>
          <p:nvPr/>
        </p:nvSpPr>
        <p:spPr>
          <a:xfrm>
            <a:off x="12007269" y="54261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110226-EC82-5226-D097-1EBB9E2D291E}"/>
              </a:ext>
            </a:extLst>
          </p:cNvPr>
          <p:cNvGrpSpPr/>
          <p:nvPr/>
        </p:nvGrpSpPr>
        <p:grpSpPr>
          <a:xfrm>
            <a:off x="383986" y="1036224"/>
            <a:ext cx="5295900" cy="3895011"/>
            <a:chOff x="838200" y="1235116"/>
            <a:chExt cx="5295900" cy="389501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88419D6-309B-341C-BB27-3EFAA943C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200" y="1358227"/>
              <a:ext cx="5295900" cy="37719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4D1EBAB-BAF2-8DD2-ED22-266C3A81B702}"/>
                </a:ext>
              </a:extLst>
            </p:cNvPr>
            <p:cNvSpPr txBox="1"/>
            <p:nvPr/>
          </p:nvSpPr>
          <p:spPr>
            <a:xfrm>
              <a:off x="838200" y="1235116"/>
              <a:ext cx="2115671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PDG, PTEP 2022, 083C01 (2022)</a:t>
              </a:r>
            </a:p>
          </p:txBody>
        </p:sp>
      </p:grpSp>
      <p:sp>
        <p:nvSpPr>
          <p:cNvPr id="23" name="Right Arrow 22">
            <a:extLst>
              <a:ext uri="{FF2B5EF4-FFF2-40B4-BE49-F238E27FC236}">
                <a16:creationId xmlns:a16="http://schemas.microsoft.com/office/drawing/2014/main" id="{4EC1A811-B36C-E60D-E046-48CB160E1588}"/>
              </a:ext>
            </a:extLst>
          </p:cNvPr>
          <p:cNvSpPr/>
          <p:nvPr/>
        </p:nvSpPr>
        <p:spPr>
          <a:xfrm>
            <a:off x="8680928" y="2983729"/>
            <a:ext cx="755451" cy="38834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EE2E1E-0AD4-773E-5BEC-27A38897836B}"/>
              </a:ext>
            </a:extLst>
          </p:cNvPr>
          <p:cNvSpPr/>
          <p:nvPr/>
        </p:nvSpPr>
        <p:spPr>
          <a:xfrm>
            <a:off x="3074504" y="2597426"/>
            <a:ext cx="2605382" cy="1590261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2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64AAD62-0C99-A1C1-69D5-529F59CB6754}"/>
              </a:ext>
            </a:extLst>
          </p:cNvPr>
          <p:cNvGrpSpPr/>
          <p:nvPr/>
        </p:nvGrpSpPr>
        <p:grpSpPr>
          <a:xfrm>
            <a:off x="7623673" y="3111672"/>
            <a:ext cx="4234880" cy="3013274"/>
            <a:chOff x="7623673" y="3111672"/>
            <a:chExt cx="4234880" cy="301327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3CDA188-602D-B9BE-D2A3-E7706044B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 flipH="1">
              <a:off x="8029647" y="3111672"/>
              <a:ext cx="3657240" cy="27428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B3D571-F4C2-7F27-FF13-EAA175B614F3}"/>
                </a:ext>
              </a:extLst>
            </p:cNvPr>
            <p:cNvSpPr txBox="1"/>
            <p:nvPr/>
          </p:nvSpPr>
          <p:spPr>
            <a:xfrm>
              <a:off x="7623673" y="5878725"/>
              <a:ext cx="423488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Source: </a:t>
              </a:r>
              <a:r>
                <a:rPr lang="en-US" sz="1000" dirty="0">
                  <a:hlinkClick r:id="rId4"/>
                </a:rPr>
                <a:t>http://www.wikihow.com/Pump-a-Spalding-Neverflat-Basketball</a:t>
              </a:r>
              <a:r>
                <a:rPr lang="en-US" sz="1000" dirty="0"/>
                <a:t> 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F9D88B-FC8F-8545-0048-8090829F0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767DD2-67D0-BEFC-F07A-20A8D944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7E6BF-E007-19EE-25B2-61425400C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26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EF8B69-33D1-A037-75D6-BA001C14C7E5}"/>
              </a:ext>
            </a:extLst>
          </p:cNvPr>
          <p:cNvGrpSpPr/>
          <p:nvPr/>
        </p:nvGrpSpPr>
        <p:grpSpPr>
          <a:xfrm>
            <a:off x="201252" y="1512551"/>
            <a:ext cx="5376956" cy="3832898"/>
            <a:chOff x="236070" y="1518521"/>
            <a:chExt cx="5376956" cy="38328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02FA18-A84B-7404-1FAE-5E2BABA83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070" y="1518521"/>
              <a:ext cx="5376956" cy="38328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B3E288-55A4-A5BF-1F21-528A39D35D3A}"/>
                </a:ext>
              </a:extLst>
            </p:cNvPr>
            <p:cNvSpPr txBox="1"/>
            <p:nvPr/>
          </p:nvSpPr>
          <p:spPr>
            <a:xfrm>
              <a:off x="1116444" y="1721915"/>
              <a:ext cx="2092927" cy="29245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/>
            <a:lstStyle/>
            <a:p>
              <a:pPr hangingPunct="0"/>
              <a:r>
                <a:rPr lang="en-US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AR PL KaitiM GB" pitchFamily="2"/>
                  <a:cs typeface="Lohit Hindi" pitchFamily="2"/>
                </a:rPr>
                <a:t>Formaggio</a:t>
              </a: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AR PL KaitiM GB" pitchFamily="2"/>
                  <a:cs typeface="Lohit Hindi" pitchFamily="2"/>
                </a:rPr>
                <a:t> &amp; Zeller, Rev. Mod. Phys. 84, 1307 (2012)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812F5EF-2033-9B2A-F82F-4237DC1C7BBC}"/>
              </a:ext>
            </a:extLst>
          </p:cNvPr>
          <p:cNvGrpSpPr/>
          <p:nvPr/>
        </p:nvGrpSpPr>
        <p:grpSpPr>
          <a:xfrm>
            <a:off x="5545157" y="3251298"/>
            <a:ext cx="2078515" cy="1009888"/>
            <a:chOff x="5545157" y="3251298"/>
            <a:chExt cx="2078515" cy="1009888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B339F354-359D-6098-CADA-0C4061E0601C}"/>
                </a:ext>
              </a:extLst>
            </p:cNvPr>
            <p:cNvSpPr/>
            <p:nvPr/>
          </p:nvSpPr>
          <p:spPr>
            <a:xfrm rot="10800000">
              <a:off x="5578208" y="3897629"/>
              <a:ext cx="804231" cy="363557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D0CEF9-D4FF-CF83-E772-9B59B9134DC9}"/>
                </a:ext>
              </a:extLst>
            </p:cNvPr>
            <p:cNvSpPr txBox="1"/>
            <p:nvPr/>
          </p:nvSpPr>
          <p:spPr>
            <a:xfrm>
              <a:off x="5545157" y="3251298"/>
              <a:ext cx="20785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itchFamily="2" charset="2"/>
                </a:rPr>
                <a:t>s</a:t>
              </a:r>
              <a:r>
                <a:rPr lang="en-US" baseline="-25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QE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starts to saturate at 1 GeV 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F13E4E6-3CA3-CF1F-2A93-BF1CDD4EFD93}"/>
              </a:ext>
            </a:extLst>
          </p:cNvPr>
          <p:cNvSpPr txBox="1"/>
          <p:nvPr/>
        </p:nvSpPr>
        <p:spPr>
          <a:xfrm>
            <a:off x="8285141" y="5845031"/>
            <a:ext cx="181822" cy="23284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000" b="0" i="0" u="none" strike="noStrike" kern="120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AR PL KaitiM GB" pitchFamily="2"/>
              <a:cs typeface="Lohit Hindi" pitchFamily="2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EF7D39-9656-1767-8B05-FA9EA70C97F1}"/>
              </a:ext>
            </a:extLst>
          </p:cNvPr>
          <p:cNvGrpSpPr/>
          <p:nvPr/>
        </p:nvGrpSpPr>
        <p:grpSpPr>
          <a:xfrm>
            <a:off x="8385126" y="2188342"/>
            <a:ext cx="3770607" cy="2760050"/>
            <a:chOff x="8385126" y="2188342"/>
            <a:chExt cx="3770607" cy="276005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C3D886-DB8B-36FA-40F5-358CC306F855}"/>
                </a:ext>
              </a:extLst>
            </p:cNvPr>
            <p:cNvSpPr txBox="1"/>
            <p:nvPr/>
          </p:nvSpPr>
          <p:spPr>
            <a:xfrm>
              <a:off x="9956007" y="3449352"/>
              <a:ext cx="299520" cy="38916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>
                  <a:ln>
                    <a:noFill/>
                  </a:ln>
                  <a:solidFill>
                    <a:srgbClr val="0000FF"/>
                  </a:solidFill>
                  <a:latin typeface="Symbol" pitchFamily="18"/>
                  <a:ea typeface="AR PL KaitiM GB" pitchFamily="2"/>
                  <a:cs typeface="Lohit Hindi" pitchFamily="2"/>
                </a:rPr>
                <a:t>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46DCD4-133A-D2A8-3A02-3901D293D41F}"/>
                </a:ext>
              </a:extLst>
            </p:cNvPr>
            <p:cNvSpPr txBox="1"/>
            <p:nvPr/>
          </p:nvSpPr>
          <p:spPr>
            <a:xfrm>
              <a:off x="10321767" y="4604952"/>
              <a:ext cx="345240" cy="343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>
                  <a:ln>
                    <a:noFill/>
                  </a:ln>
                  <a:solidFill>
                    <a:srgbClr val="0000FF"/>
                  </a:solidFill>
                  <a:latin typeface="Times New Roman" pitchFamily="18"/>
                  <a:ea typeface="AR PL KaitiM GB" pitchFamily="2"/>
                  <a:cs typeface="Lohit Hindi" pitchFamily="2"/>
                </a:rPr>
                <a:t>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6868D4-198D-DBDF-552B-8772DEF1D460}"/>
                </a:ext>
              </a:extLst>
            </p:cNvPr>
            <p:cNvSpPr txBox="1"/>
            <p:nvPr/>
          </p:nvSpPr>
          <p:spPr>
            <a:xfrm>
              <a:off x="10886967" y="3468792"/>
              <a:ext cx="234721" cy="37268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dirty="0">
                  <a:ln>
                    <a:noFill/>
                  </a:ln>
                  <a:solidFill>
                    <a:srgbClr val="0000FF"/>
                  </a:solidFill>
                  <a:latin typeface="Century Schoolbook L" pitchFamily="18"/>
                  <a:ea typeface="AR PL KaitiM GB" pitchFamily="2"/>
                  <a:cs typeface="Lohit Hindi" pitchFamily="2"/>
                </a:rPr>
                <a:t>l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1A2E777-0B44-D30C-A7C8-D8EA0E3BBC9E}"/>
                </a:ext>
              </a:extLst>
            </p:cNvPr>
            <p:cNvSpPr/>
            <p:nvPr/>
          </p:nvSpPr>
          <p:spPr>
            <a:xfrm rot="753600">
              <a:off x="8385126" y="3560105"/>
              <a:ext cx="1939680" cy="457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noFill/>
            <a:ln w="18360">
              <a:solidFill>
                <a:srgbClr val="0000FF"/>
              </a:solidFill>
              <a:prstDash val="solid"/>
            </a:ln>
          </p:spPr>
          <p:txBody>
            <a:bodyPr vert="horz" wrap="none" lIns="99000" tIns="54000" rIns="99000" bIns="54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55FA1D7-C747-E4D1-8655-D1B72124CE8E}"/>
                </a:ext>
              </a:extLst>
            </p:cNvPr>
            <p:cNvSpPr/>
            <p:nvPr/>
          </p:nvSpPr>
          <p:spPr>
            <a:xfrm rot="19071600">
              <a:off x="10434733" y="3750888"/>
              <a:ext cx="1308960" cy="1800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noFill/>
            <a:ln w="18360">
              <a:solidFill>
                <a:srgbClr val="0000FF"/>
              </a:solidFill>
              <a:prstDash val="solid"/>
            </a:ln>
          </p:spPr>
          <p:txBody>
            <a:bodyPr vert="horz" wrap="none" lIns="99000" tIns="54000" rIns="99000" bIns="54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CE1F0F-148E-4836-F931-2CA4F4A9EF68}"/>
                </a:ext>
              </a:extLst>
            </p:cNvPr>
            <p:cNvSpPr txBox="1"/>
            <p:nvPr/>
          </p:nvSpPr>
          <p:spPr>
            <a:xfrm>
              <a:off x="10087643" y="2188342"/>
              <a:ext cx="20680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Final-state lepton takes away energy excess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8561D9A-2FA2-ACE9-96B7-3ABD0F69B4D9}"/>
              </a:ext>
            </a:extLst>
          </p:cNvPr>
          <p:cNvGrpSpPr/>
          <p:nvPr/>
        </p:nvGrpSpPr>
        <p:grpSpPr>
          <a:xfrm>
            <a:off x="2324560" y="551622"/>
            <a:ext cx="7787044" cy="3994281"/>
            <a:chOff x="2324560" y="551622"/>
            <a:chExt cx="7787044" cy="39942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A880158-54F1-267E-0B1E-95C13FB37955}"/>
                </a:ext>
              </a:extLst>
            </p:cNvPr>
            <p:cNvGrpSpPr/>
            <p:nvPr/>
          </p:nvGrpSpPr>
          <p:grpSpPr>
            <a:xfrm>
              <a:off x="7109596" y="551622"/>
              <a:ext cx="3002008" cy="2328646"/>
              <a:chOff x="1938408" y="2008404"/>
              <a:chExt cx="3002008" cy="2328646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FB6830-DA1A-63AD-5892-CA4A75454A8C}"/>
                  </a:ext>
                </a:extLst>
              </p:cNvPr>
              <p:cNvSpPr txBox="1"/>
              <p:nvPr/>
            </p:nvSpPr>
            <p:spPr>
              <a:xfrm>
                <a:off x="1938408" y="2008404"/>
                <a:ext cx="3002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Quasielastic</a:t>
                </a:r>
                <a:r>
                  <a:rPr lang="en-US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(QE)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F59A4F4-517B-0B4D-AB32-E8A0D5E05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05912" y="2520950"/>
                <a:ext cx="2667000" cy="1816100"/>
              </a:xfrm>
              <a:prstGeom prst="rect">
                <a:avLst/>
              </a:prstGeom>
            </p:spPr>
          </p:pic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CE38F0-4651-5127-E866-25C99F53C845}"/>
                </a:ext>
              </a:extLst>
            </p:cNvPr>
            <p:cNvSpPr/>
            <p:nvPr/>
          </p:nvSpPr>
          <p:spPr>
            <a:xfrm>
              <a:off x="2324560" y="3899572"/>
              <a:ext cx="3013388" cy="64633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3330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F9D88B-FC8F-8545-0048-8090829F0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767DD2-67D0-BEFC-F07A-20A8D944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7E6BF-E007-19EE-25B2-61425400C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27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02FA18-A84B-7404-1FAE-5E2BABA83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52" y="1512551"/>
            <a:ext cx="5376956" cy="383289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CCE38F0-4651-5127-E866-25C99F53C845}"/>
              </a:ext>
            </a:extLst>
          </p:cNvPr>
          <p:cNvSpPr/>
          <p:nvPr/>
        </p:nvSpPr>
        <p:spPr>
          <a:xfrm>
            <a:off x="3790122" y="2932043"/>
            <a:ext cx="1494818" cy="993913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5FA6BC2-E408-F924-41DD-4721AD4974C7}"/>
              </a:ext>
            </a:extLst>
          </p:cNvPr>
          <p:cNvGrpSpPr/>
          <p:nvPr/>
        </p:nvGrpSpPr>
        <p:grpSpPr>
          <a:xfrm>
            <a:off x="6356926" y="1315188"/>
            <a:ext cx="3002008" cy="2837326"/>
            <a:chOff x="7109596" y="551622"/>
            <a:chExt cx="3002008" cy="283732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FB6830-DA1A-63AD-5892-CA4A75454A8C}"/>
                </a:ext>
              </a:extLst>
            </p:cNvPr>
            <p:cNvSpPr txBox="1"/>
            <p:nvPr/>
          </p:nvSpPr>
          <p:spPr>
            <a:xfrm>
              <a:off x="7109596" y="551622"/>
              <a:ext cx="3002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Resonant production (RES)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0033AFC-576E-1AEB-BCD9-EDA258104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3600" y="1242648"/>
              <a:ext cx="2794000" cy="2146300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CABEFC7-F9B1-77EF-AA79-DA10CD6A0563}"/>
              </a:ext>
            </a:extLst>
          </p:cNvPr>
          <p:cNvSpPr txBox="1"/>
          <p:nvPr/>
        </p:nvSpPr>
        <p:spPr>
          <a:xfrm>
            <a:off x="7031135" y="4896482"/>
            <a:ext cx="315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Other resonances, e.g. N*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Non-resonant diagrams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1EA8BCA-953C-83DB-1BEE-CD1E452DB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0" y="2514599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F1CC98-5C39-63EF-175A-AE5D2E0D7ADC}"/>
              </a:ext>
            </a:extLst>
          </p:cNvPr>
          <p:cNvSpPr txBox="1"/>
          <p:nvPr/>
        </p:nvSpPr>
        <p:spPr>
          <a:xfrm>
            <a:off x="1081626" y="1715945"/>
            <a:ext cx="2092927" cy="29245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/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ea typeface="AR PL KaitiM GB" pitchFamily="2"/>
                <a:cs typeface="Lohit Hindi" pitchFamily="2"/>
              </a:rPr>
              <a:t>Formaggio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AR PL KaitiM GB" pitchFamily="2"/>
                <a:cs typeface="Lohit Hindi" pitchFamily="2"/>
              </a:rPr>
              <a:t> &amp; Zeller, Rev. Mod. Phys. 84, 1307 (2012)</a:t>
            </a:r>
          </a:p>
        </p:txBody>
      </p:sp>
    </p:spTree>
    <p:extLst>
      <p:ext uri="{BB962C8B-B14F-4D97-AF65-F5344CB8AC3E}">
        <p14:creationId xmlns:p14="http://schemas.microsoft.com/office/powerpoint/2010/main" val="289410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1041D69-C587-A3DC-2D47-BACD1AC32A1F}"/>
              </a:ext>
            </a:extLst>
          </p:cNvPr>
          <p:cNvGrpSpPr/>
          <p:nvPr/>
        </p:nvGrpSpPr>
        <p:grpSpPr>
          <a:xfrm>
            <a:off x="1576461" y="986265"/>
            <a:ext cx="9571446" cy="4759495"/>
            <a:chOff x="1576461" y="986265"/>
            <a:chExt cx="9571446" cy="47594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16D49C-0B7D-FE3A-5914-4383284DA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6461" y="986265"/>
              <a:ext cx="9039077" cy="45915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D32001-0EFD-E05B-9BA8-75EA502B1078}"/>
                </a:ext>
              </a:extLst>
            </p:cNvPr>
            <p:cNvSpPr txBox="1"/>
            <p:nvPr/>
          </p:nvSpPr>
          <p:spPr>
            <a:xfrm>
              <a:off x="1576461" y="5499539"/>
              <a:ext cx="30219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Van Cuyck, PhD Thesis, Ghent University (2017)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9CD785-49F7-F9A5-F248-038575318E22}"/>
                </a:ext>
              </a:extLst>
            </p:cNvPr>
            <p:cNvSpPr txBox="1"/>
            <p:nvPr/>
          </p:nvSpPr>
          <p:spPr>
            <a:xfrm>
              <a:off x="8459350" y="5299485"/>
              <a:ext cx="268855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Energy transfer from neutrino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8AA8E5-A3E9-7152-AE4E-8E0365AD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09F46E-07CF-0321-3813-5E3707C13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1C747-C807-743B-F351-E17F65454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28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0E9850-5F52-9E1F-090C-40C39C1337F3}"/>
              </a:ext>
            </a:extLst>
          </p:cNvPr>
          <p:cNvGrpSpPr/>
          <p:nvPr/>
        </p:nvGrpSpPr>
        <p:grpSpPr>
          <a:xfrm>
            <a:off x="3173903" y="483934"/>
            <a:ext cx="2082621" cy="3298927"/>
            <a:chOff x="3173903" y="483934"/>
            <a:chExt cx="2082621" cy="329892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CFA794-722C-8982-2090-2238A0F23D1F}"/>
                </a:ext>
              </a:extLst>
            </p:cNvPr>
            <p:cNvSpPr txBox="1"/>
            <p:nvPr/>
          </p:nvSpPr>
          <p:spPr>
            <a:xfrm>
              <a:off x="3173903" y="483934"/>
              <a:ext cx="2082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Collective effects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7F472E9-1B1F-1D99-E250-48DBEB1AE87A}"/>
                </a:ext>
              </a:extLst>
            </p:cNvPr>
            <p:cNvSpPr/>
            <p:nvPr/>
          </p:nvSpPr>
          <p:spPr>
            <a:xfrm>
              <a:off x="3568875" y="839245"/>
              <a:ext cx="1292678" cy="294361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679CCA-BF24-8B20-3347-AA025EFBA21F}"/>
              </a:ext>
            </a:extLst>
          </p:cNvPr>
          <p:cNvGrpSpPr/>
          <p:nvPr/>
        </p:nvGrpSpPr>
        <p:grpSpPr>
          <a:xfrm>
            <a:off x="4758961" y="1308622"/>
            <a:ext cx="2018501" cy="2659951"/>
            <a:chOff x="4758961" y="1308622"/>
            <a:chExt cx="2018501" cy="265995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FC14F8-DC6D-924A-835C-97EAD6B1167E}"/>
                </a:ext>
              </a:extLst>
            </p:cNvPr>
            <p:cNvSpPr txBox="1"/>
            <p:nvPr/>
          </p:nvSpPr>
          <p:spPr>
            <a:xfrm>
              <a:off x="4758961" y="1308622"/>
              <a:ext cx="20185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Fermi motion &amp; </a:t>
              </a:r>
            </a:p>
            <a:p>
              <a:pPr algn="ctr"/>
              <a:r>
                <a:rPr lang="en-US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nuclear potential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A240690-9115-84C7-6B78-5A194B763BB2}"/>
                </a:ext>
              </a:extLst>
            </p:cNvPr>
            <p:cNvSpPr/>
            <p:nvPr/>
          </p:nvSpPr>
          <p:spPr>
            <a:xfrm>
              <a:off x="5022937" y="3128376"/>
              <a:ext cx="1252603" cy="300624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08F930-C86B-A99F-C2DF-F863334C7D82}"/>
                </a:ext>
              </a:extLst>
            </p:cNvPr>
            <p:cNvSpPr/>
            <p:nvPr/>
          </p:nvSpPr>
          <p:spPr>
            <a:xfrm>
              <a:off x="5256524" y="3667949"/>
              <a:ext cx="505449" cy="300624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444F78-E3E0-3586-BE00-D343E09D9C0A}"/>
              </a:ext>
            </a:extLst>
          </p:cNvPr>
          <p:cNvGrpSpPr/>
          <p:nvPr/>
        </p:nvGrpSpPr>
        <p:grpSpPr>
          <a:xfrm>
            <a:off x="7390356" y="1453019"/>
            <a:ext cx="1068994" cy="2214930"/>
            <a:chOff x="7390356" y="1453019"/>
            <a:chExt cx="1068994" cy="22149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9DDC740-B23D-0F00-DE25-8AAEEE5DD4BA}"/>
                </a:ext>
              </a:extLst>
            </p:cNvPr>
            <p:cNvSpPr txBox="1"/>
            <p:nvPr/>
          </p:nvSpPr>
          <p:spPr>
            <a:xfrm>
              <a:off x="7555767" y="1453019"/>
              <a:ext cx="903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2p2h?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A8A7E78-D898-13FA-C14A-98D103C3D475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flipH="1">
              <a:off x="7390356" y="1822351"/>
              <a:ext cx="617203" cy="1845598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20A626B-1F96-697A-1872-7B54B46134ED}"/>
              </a:ext>
            </a:extLst>
          </p:cNvPr>
          <p:cNvSpPr txBox="1"/>
          <p:nvPr/>
        </p:nvSpPr>
        <p:spPr>
          <a:xfrm>
            <a:off x="5965371" y="-130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395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2E113FB7-B673-2F9B-A57C-E9E6D5E7F6A5}"/>
              </a:ext>
            </a:extLst>
          </p:cNvPr>
          <p:cNvGrpSpPr/>
          <p:nvPr/>
        </p:nvGrpSpPr>
        <p:grpSpPr>
          <a:xfrm>
            <a:off x="8146361" y="168910"/>
            <a:ext cx="4021266" cy="2724901"/>
            <a:chOff x="8146361" y="168910"/>
            <a:chExt cx="4021266" cy="27249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B8855E-13D4-BA12-A0E2-EEE32D728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46361" y="168910"/>
              <a:ext cx="4021266" cy="248790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6C7E38D-2CFA-CAD7-F6C1-F7230B197663}"/>
                </a:ext>
              </a:extLst>
            </p:cNvPr>
            <p:cNvSpPr txBox="1"/>
            <p:nvPr/>
          </p:nvSpPr>
          <p:spPr>
            <a:xfrm>
              <a:off x="10594827" y="737050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3"/>
                  </a:solidFill>
                </a:rPr>
                <a:t>continuum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19AD30-6B0A-AA2F-D117-83F3DCE0F74E}"/>
                </a:ext>
              </a:extLst>
            </p:cNvPr>
            <p:cNvSpPr txBox="1"/>
            <p:nvPr/>
          </p:nvSpPr>
          <p:spPr>
            <a:xfrm>
              <a:off x="9863111" y="2524479"/>
              <a:ext cx="2082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3"/>
                  </a:solidFill>
                </a:rPr>
                <a:t>Residual nucleus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FA4627-54BF-4542-C608-B7F58A6CD98C}"/>
              </a:ext>
            </a:extLst>
          </p:cNvPr>
          <p:cNvGrpSpPr/>
          <p:nvPr/>
        </p:nvGrpSpPr>
        <p:grpSpPr>
          <a:xfrm>
            <a:off x="4008941" y="86727"/>
            <a:ext cx="4042858" cy="1970060"/>
            <a:chOff x="4008941" y="86727"/>
            <a:chExt cx="4042858" cy="197006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CE07B29-0349-1429-C0EA-29C361C64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570" b="14689"/>
            <a:stretch/>
          </p:blipFill>
          <p:spPr>
            <a:xfrm>
              <a:off x="4196218" y="366616"/>
              <a:ext cx="3855581" cy="169017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9664988-48B4-5FDF-C1F5-F0E35FD475B8}"/>
                </a:ext>
              </a:extLst>
            </p:cNvPr>
            <p:cNvSpPr txBox="1"/>
            <p:nvPr/>
          </p:nvSpPr>
          <p:spPr>
            <a:xfrm>
              <a:off x="4008941" y="86727"/>
              <a:ext cx="3159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</a:rPr>
                <a:t>Impulse approximation (IA)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A20300-7C34-E4F1-0B2E-486B3F3C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90F095-99D6-1252-B11C-32A7188D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2C421-428B-9172-453C-F20F31DE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29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DEAA86-756B-C459-B15E-2F71F25A80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30" b="14689"/>
          <a:stretch/>
        </p:blipFill>
        <p:spPr>
          <a:xfrm>
            <a:off x="406400" y="366616"/>
            <a:ext cx="3789819" cy="1690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9A8CFD-5CD4-9A32-88B9-AAEC90699AA8}"/>
              </a:ext>
            </a:extLst>
          </p:cNvPr>
          <p:cNvSpPr txBox="1"/>
          <p:nvPr/>
        </p:nvSpPr>
        <p:spPr>
          <a:xfrm>
            <a:off x="169428" y="6055185"/>
            <a:ext cx="383951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 figures from Van Cuyck, PhD Thesis, Ghent University (2017)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C18903B-7701-944D-4AC7-2ADD8C33BD2C}"/>
              </a:ext>
            </a:extLst>
          </p:cNvPr>
          <p:cNvGrpSpPr/>
          <p:nvPr/>
        </p:nvGrpSpPr>
        <p:grpSpPr>
          <a:xfrm>
            <a:off x="437580" y="3191197"/>
            <a:ext cx="7626920" cy="2083304"/>
            <a:chOff x="437580" y="3191197"/>
            <a:chExt cx="7626920" cy="208330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5E36A49-84AE-DF3B-BB34-035C142EE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847" b="14374"/>
            <a:stretch/>
          </p:blipFill>
          <p:spPr>
            <a:xfrm>
              <a:off x="4274680" y="3240971"/>
              <a:ext cx="3789820" cy="203353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2E1ED1-E625-FD2D-031D-02ADB5985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9847" b="14374"/>
            <a:stretch/>
          </p:blipFill>
          <p:spPr>
            <a:xfrm>
              <a:off x="437580" y="3191197"/>
              <a:ext cx="3789819" cy="203353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1C5D44A-B61B-B680-3479-554A5BCE9D21}"/>
              </a:ext>
            </a:extLst>
          </p:cNvPr>
          <p:cNvGrpSpPr/>
          <p:nvPr/>
        </p:nvGrpSpPr>
        <p:grpSpPr>
          <a:xfrm>
            <a:off x="4038600" y="3625815"/>
            <a:ext cx="1510430" cy="1304505"/>
            <a:chOff x="4038600" y="2782669"/>
            <a:chExt cx="1510430" cy="130450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1FB835-7B24-68F2-696F-A3F0F19375CD}"/>
                </a:ext>
              </a:extLst>
            </p:cNvPr>
            <p:cNvSpPr txBox="1"/>
            <p:nvPr/>
          </p:nvSpPr>
          <p:spPr>
            <a:xfrm>
              <a:off x="4038600" y="2782669"/>
              <a:ext cx="10350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accent6"/>
                  </a:solidFill>
                </a:rPr>
                <a:t>2-body current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1DBFC11-A541-BC18-566D-9000E3AE26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73619" y="3611763"/>
              <a:ext cx="475411" cy="475411"/>
            </a:xfrm>
            <a:prstGeom prst="ellipse">
              <a:avLst/>
            </a:prstGeom>
            <a:solidFill>
              <a:schemeClr val="accent6">
                <a:alpha val="4996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DA0921E-887B-003D-C55E-E8567A7D6DA4}"/>
              </a:ext>
            </a:extLst>
          </p:cNvPr>
          <p:cNvGrpSpPr/>
          <p:nvPr/>
        </p:nvGrpSpPr>
        <p:grpSpPr>
          <a:xfrm>
            <a:off x="4038600" y="565370"/>
            <a:ext cx="1510430" cy="1167318"/>
            <a:chOff x="4038600" y="565370"/>
            <a:chExt cx="1510430" cy="116731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B58CF38-08CC-E535-1EF3-472EC05F279C}"/>
                </a:ext>
              </a:extLst>
            </p:cNvPr>
            <p:cNvSpPr txBox="1"/>
            <p:nvPr/>
          </p:nvSpPr>
          <p:spPr>
            <a:xfrm>
              <a:off x="4038600" y="565370"/>
              <a:ext cx="10019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accent2"/>
                  </a:solidFill>
                </a:rPr>
                <a:t>1-body current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07F7CD3-212B-BFA3-5CDD-C0F08E34A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73619" y="1257277"/>
              <a:ext cx="475411" cy="475411"/>
            </a:xfrm>
            <a:prstGeom prst="ellipse">
              <a:avLst/>
            </a:prstGeom>
            <a:solidFill>
              <a:schemeClr val="accent2">
                <a:alpha val="4996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4D1B0F-4CA5-0193-4B3F-3BE1C8C9294F}"/>
              </a:ext>
            </a:extLst>
          </p:cNvPr>
          <p:cNvGrpSpPr/>
          <p:nvPr/>
        </p:nvGrpSpPr>
        <p:grpSpPr>
          <a:xfrm>
            <a:off x="8214513" y="3457955"/>
            <a:ext cx="3884962" cy="2720082"/>
            <a:chOff x="8214513" y="3457955"/>
            <a:chExt cx="3884962" cy="272008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6B70FE2-0AA7-5AFD-2E6E-5DC326B1F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14513" y="3457955"/>
              <a:ext cx="3884962" cy="248637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5124AA6-25D7-0830-1B83-C25BC438E807}"/>
                </a:ext>
              </a:extLst>
            </p:cNvPr>
            <p:cNvSpPr txBox="1"/>
            <p:nvPr/>
          </p:nvSpPr>
          <p:spPr>
            <a:xfrm>
              <a:off x="10594827" y="4193458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3"/>
                  </a:solidFill>
                </a:rPr>
                <a:t>continuum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6F9A565-63D3-73C9-D536-5EE81E55BC7F}"/>
                </a:ext>
              </a:extLst>
            </p:cNvPr>
            <p:cNvSpPr txBox="1"/>
            <p:nvPr/>
          </p:nvSpPr>
          <p:spPr>
            <a:xfrm>
              <a:off x="9863110" y="5808705"/>
              <a:ext cx="2082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3"/>
                  </a:solidFill>
                </a:rPr>
                <a:t>Residual nucleus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04E91A0-93DC-47F5-130A-8CF68F5588DB}"/>
              </a:ext>
            </a:extLst>
          </p:cNvPr>
          <p:cNvGrpSpPr/>
          <p:nvPr/>
        </p:nvGrpSpPr>
        <p:grpSpPr>
          <a:xfrm>
            <a:off x="7616673" y="52918"/>
            <a:ext cx="2978154" cy="2092551"/>
            <a:chOff x="7616673" y="52918"/>
            <a:chExt cx="2978154" cy="209255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AC34A93-D75B-D9A5-C4A0-81333D0DA1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19416" y="1670058"/>
              <a:ext cx="475411" cy="475411"/>
            </a:xfrm>
            <a:prstGeom prst="ellipse">
              <a:avLst/>
            </a:prstGeom>
            <a:solidFill>
              <a:schemeClr val="accent2">
                <a:alpha val="4996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41B04F-1D88-1A8F-AA96-4CBDA605B044}"/>
                </a:ext>
              </a:extLst>
            </p:cNvPr>
            <p:cNvSpPr txBox="1"/>
            <p:nvPr/>
          </p:nvSpPr>
          <p:spPr>
            <a:xfrm>
              <a:off x="7616673" y="52918"/>
              <a:ext cx="19998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chemeClr val="accent2"/>
                  </a:solidFill>
                </a:rPr>
                <a:t>1-particle-1-hole</a:t>
              </a:r>
            </a:p>
            <a:p>
              <a:pPr algn="ctr"/>
              <a:r>
                <a:rPr lang="en-US" b="1" i="1" dirty="0">
                  <a:solidFill>
                    <a:schemeClr val="accent2"/>
                  </a:solidFill>
                </a:rPr>
                <a:t>(1p1h)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8994BE-A097-0F40-E8E8-526B1A3271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99105" y="333984"/>
              <a:ext cx="475411" cy="475411"/>
            </a:xfrm>
            <a:prstGeom prst="ellipse">
              <a:avLst/>
            </a:prstGeom>
            <a:solidFill>
              <a:schemeClr val="accent2">
                <a:alpha val="4996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66C4333-0BB8-436D-DC4E-420A56F1257E}"/>
              </a:ext>
            </a:extLst>
          </p:cNvPr>
          <p:cNvGrpSpPr/>
          <p:nvPr/>
        </p:nvGrpSpPr>
        <p:grpSpPr>
          <a:xfrm>
            <a:off x="8146361" y="3087869"/>
            <a:ext cx="2371986" cy="2588967"/>
            <a:chOff x="8146361" y="3087869"/>
            <a:chExt cx="2371986" cy="258896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ED53586-C17F-1C3B-2ED5-782BC230E8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19777" y="5201425"/>
              <a:ext cx="475411" cy="475411"/>
            </a:xfrm>
            <a:prstGeom prst="ellipse">
              <a:avLst/>
            </a:prstGeom>
            <a:solidFill>
              <a:schemeClr val="accent6">
                <a:alpha val="4996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2E7C7C8-AAC6-4A85-3B16-55F01AD06A30}"/>
                </a:ext>
              </a:extLst>
            </p:cNvPr>
            <p:cNvSpPr txBox="1"/>
            <p:nvPr/>
          </p:nvSpPr>
          <p:spPr>
            <a:xfrm>
              <a:off x="8146361" y="3087869"/>
              <a:ext cx="19998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chemeClr val="accent6"/>
                  </a:solidFill>
                </a:rPr>
                <a:t>2-particle-2-hole</a:t>
              </a:r>
            </a:p>
            <a:p>
              <a:pPr algn="ctr"/>
              <a:r>
                <a:rPr lang="en-US" b="1" i="1" dirty="0">
                  <a:solidFill>
                    <a:schemeClr val="accent6"/>
                  </a:solidFill>
                </a:rPr>
                <a:t>(2p2h)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6FE21D5-03DD-B0F6-57B4-098B5830AC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42936" y="3788208"/>
              <a:ext cx="475411" cy="475411"/>
            </a:xfrm>
            <a:prstGeom prst="ellipse">
              <a:avLst/>
            </a:prstGeom>
            <a:solidFill>
              <a:schemeClr val="accent6">
                <a:alpha val="4996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2FD6C19-2584-2FB8-E2F4-546AFA5EFB16}"/>
              </a:ext>
            </a:extLst>
          </p:cNvPr>
          <p:cNvGrpSpPr/>
          <p:nvPr/>
        </p:nvGrpSpPr>
        <p:grpSpPr>
          <a:xfrm>
            <a:off x="3351869" y="391668"/>
            <a:ext cx="430991" cy="1138595"/>
            <a:chOff x="3351869" y="391668"/>
            <a:chExt cx="430991" cy="113859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904460B-5E80-8A93-CAC9-A6651A9AAC0F}"/>
                </a:ext>
              </a:extLst>
            </p:cNvPr>
            <p:cNvSpPr/>
            <p:nvPr/>
          </p:nvSpPr>
          <p:spPr>
            <a:xfrm>
              <a:off x="3356975" y="391668"/>
              <a:ext cx="425885" cy="973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DE9FEC0-093E-FD5F-62D3-5BB214DB5291}"/>
                </a:ext>
              </a:extLst>
            </p:cNvPr>
            <p:cNvSpPr/>
            <p:nvPr/>
          </p:nvSpPr>
          <p:spPr>
            <a:xfrm>
              <a:off x="3351869" y="556594"/>
              <a:ext cx="204134" cy="973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39552EF-C415-311B-7D57-2B8D66C40932}"/>
              </a:ext>
            </a:extLst>
          </p:cNvPr>
          <p:cNvGrpSpPr/>
          <p:nvPr/>
        </p:nvGrpSpPr>
        <p:grpSpPr>
          <a:xfrm>
            <a:off x="3276995" y="3188411"/>
            <a:ext cx="505865" cy="1525257"/>
            <a:chOff x="3351869" y="5006"/>
            <a:chExt cx="505865" cy="1525257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9BFD69D-755F-9DF2-12B2-C050A074967C}"/>
                </a:ext>
              </a:extLst>
            </p:cNvPr>
            <p:cNvSpPr/>
            <p:nvPr/>
          </p:nvSpPr>
          <p:spPr>
            <a:xfrm>
              <a:off x="3356975" y="5006"/>
              <a:ext cx="500759" cy="1360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2485440-9EB2-1286-E22D-144F527C53DC}"/>
                </a:ext>
              </a:extLst>
            </p:cNvPr>
            <p:cNvSpPr/>
            <p:nvPr/>
          </p:nvSpPr>
          <p:spPr>
            <a:xfrm>
              <a:off x="3351869" y="556594"/>
              <a:ext cx="204134" cy="973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76B3E3B-8B5D-451A-42CC-E10B0A761012}"/>
              </a:ext>
            </a:extLst>
          </p:cNvPr>
          <p:cNvGrpSpPr/>
          <p:nvPr/>
        </p:nvGrpSpPr>
        <p:grpSpPr>
          <a:xfrm>
            <a:off x="7085249" y="456059"/>
            <a:ext cx="844350" cy="1041070"/>
            <a:chOff x="3351869" y="489193"/>
            <a:chExt cx="844350" cy="104107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2423324-2765-F8D7-A0A0-B3E3819E5B02}"/>
                </a:ext>
              </a:extLst>
            </p:cNvPr>
            <p:cNvSpPr/>
            <p:nvPr/>
          </p:nvSpPr>
          <p:spPr>
            <a:xfrm>
              <a:off x="3356975" y="489193"/>
              <a:ext cx="839244" cy="87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94CBBD0-655B-58B8-E509-EAA7626445EC}"/>
                </a:ext>
              </a:extLst>
            </p:cNvPr>
            <p:cNvSpPr/>
            <p:nvPr/>
          </p:nvSpPr>
          <p:spPr>
            <a:xfrm>
              <a:off x="3351869" y="556594"/>
              <a:ext cx="204134" cy="973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494EB02-5987-1BC5-89CC-CCC7466F50E6}"/>
              </a:ext>
            </a:extLst>
          </p:cNvPr>
          <p:cNvGrpSpPr/>
          <p:nvPr/>
        </p:nvGrpSpPr>
        <p:grpSpPr>
          <a:xfrm>
            <a:off x="7091063" y="3249254"/>
            <a:ext cx="901555" cy="1480220"/>
            <a:chOff x="3351869" y="50043"/>
            <a:chExt cx="901555" cy="148022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BB531A5-103D-0944-B2B2-8A0E2AF14ED2}"/>
                </a:ext>
              </a:extLst>
            </p:cNvPr>
            <p:cNvSpPr/>
            <p:nvPr/>
          </p:nvSpPr>
          <p:spPr>
            <a:xfrm>
              <a:off x="3356975" y="50043"/>
              <a:ext cx="896449" cy="1315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ACF3371-B15C-7BDB-CED4-AE2C3951A44A}"/>
                </a:ext>
              </a:extLst>
            </p:cNvPr>
            <p:cNvSpPr/>
            <p:nvPr/>
          </p:nvSpPr>
          <p:spPr>
            <a:xfrm>
              <a:off x="3351869" y="556594"/>
              <a:ext cx="204134" cy="973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0246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CF3254-B1C7-0942-984C-E2111BABA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F7B85C-1424-0149-B97F-6E4C27F06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37768-E0BB-944D-ABFE-0A2E7A905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BD05-28D1-7F43-AE50-E6AEC3483B22}" type="slidenum">
              <a:rPr lang="en-GB" smtClean="0"/>
              <a:t>3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3D4023-6BF2-F532-310E-0B52FD13C8D5}"/>
              </a:ext>
            </a:extLst>
          </p:cNvPr>
          <p:cNvGrpSpPr/>
          <p:nvPr/>
        </p:nvGrpSpPr>
        <p:grpSpPr>
          <a:xfrm>
            <a:off x="40747" y="905299"/>
            <a:ext cx="5916031" cy="4061069"/>
            <a:chOff x="40747" y="905299"/>
            <a:chExt cx="5916031" cy="4061069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BED5462-F105-FD46-B6CF-0CACB2B37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493" y="1890184"/>
              <a:ext cx="5811285" cy="307618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BE7062-A6E1-0940-960D-4AA99743ACB7}"/>
                </a:ext>
              </a:extLst>
            </p:cNvPr>
            <p:cNvSpPr txBox="1"/>
            <p:nvPr/>
          </p:nvSpPr>
          <p:spPr>
            <a:xfrm>
              <a:off x="40747" y="905299"/>
              <a:ext cx="4388191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Elements</a:t>
              </a:r>
              <a:r>
                <a:rPr lang="en-GB" sz="4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</a:p>
            <a:p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(Mendeleev, 1869)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78D7CC-253B-5EC7-9BB2-41686742C09E}"/>
              </a:ext>
            </a:extLst>
          </p:cNvPr>
          <p:cNvGrpSpPr/>
          <p:nvPr/>
        </p:nvGrpSpPr>
        <p:grpSpPr>
          <a:xfrm>
            <a:off x="6374888" y="905299"/>
            <a:ext cx="5671619" cy="3580780"/>
            <a:chOff x="5956300" y="-89432"/>
            <a:chExt cx="5671619" cy="358078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D552955-3B23-B941-8EE2-AF7E5EB10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33241" y="1154548"/>
              <a:ext cx="2565400" cy="23368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2AF28-6F30-C44E-A3CE-46150A9254C9}"/>
                </a:ext>
              </a:extLst>
            </p:cNvPr>
            <p:cNvSpPr txBox="1"/>
            <p:nvPr/>
          </p:nvSpPr>
          <p:spPr>
            <a:xfrm>
              <a:off x="9524343" y="614224"/>
              <a:ext cx="2103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Nucleus (Rutherford, 1911)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416259-C738-854E-A6BB-410FDA16F962}"/>
                </a:ext>
              </a:extLst>
            </p:cNvPr>
            <p:cNvSpPr txBox="1"/>
            <p:nvPr/>
          </p:nvSpPr>
          <p:spPr>
            <a:xfrm>
              <a:off x="5956300" y="-89432"/>
              <a:ext cx="14959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Atom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CAC368-9B80-C442-BF6C-AC225515F85D}"/>
                </a:ext>
              </a:extLst>
            </p:cNvPr>
            <p:cNvSpPr txBox="1"/>
            <p:nvPr/>
          </p:nvSpPr>
          <p:spPr>
            <a:xfrm>
              <a:off x="5956300" y="867755"/>
              <a:ext cx="3369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Electron (J. J. Thomson, 1897)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49A5A7-2EB2-264C-B1F6-733D04177D22}"/>
                </a:ext>
              </a:extLst>
            </p:cNvPr>
            <p:cNvSpPr txBox="1"/>
            <p:nvPr/>
          </p:nvSpPr>
          <p:spPr>
            <a:xfrm>
              <a:off x="7030038" y="1962584"/>
              <a:ext cx="558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H-1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C3458B5-3C00-E64E-AD5B-46AAED2D95EC}"/>
              </a:ext>
            </a:extLst>
          </p:cNvPr>
          <p:cNvSpPr txBox="1"/>
          <p:nvPr/>
        </p:nvSpPr>
        <p:spPr>
          <a:xfrm>
            <a:off x="7459038" y="39350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64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1E411-91C7-DEF6-E3DD-EC42382A5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962F4B-A646-A15A-1BD3-B6E80753C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F4742A-47B4-4CA0-FA3B-C47EC8B9F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1A944-6230-83D7-DDAB-B4325146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30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C32334-2D9C-A08B-5484-5CBBE5357271}"/>
              </a:ext>
            </a:extLst>
          </p:cNvPr>
          <p:cNvSpPr txBox="1"/>
          <p:nvPr/>
        </p:nvSpPr>
        <p:spPr>
          <a:xfrm>
            <a:off x="1531784" y="4323419"/>
            <a:ext cx="3021981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Van Cuyck, PhD Thesis, Ghent University (2017)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ADF3DDE-7D7F-A295-D0CB-EF6E857F6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430" b="14689"/>
          <a:stretch/>
        </p:blipFill>
        <p:spPr>
          <a:xfrm>
            <a:off x="1531784" y="2082450"/>
            <a:ext cx="3789819" cy="16901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5388D26-F43E-B60A-C947-44A04CFEC725}"/>
              </a:ext>
            </a:extLst>
          </p:cNvPr>
          <p:cNvGrpSpPr/>
          <p:nvPr/>
        </p:nvGrpSpPr>
        <p:grpSpPr>
          <a:xfrm>
            <a:off x="3414168" y="3307086"/>
            <a:ext cx="1377863" cy="1007104"/>
            <a:chOff x="2622986" y="3331242"/>
            <a:chExt cx="1377863" cy="1007104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36DFEEE-13B5-C04B-C76B-99B8139BB91C}"/>
                </a:ext>
              </a:extLst>
            </p:cNvPr>
            <p:cNvCxnSpPr/>
            <p:nvPr/>
          </p:nvCxnSpPr>
          <p:spPr>
            <a:xfrm>
              <a:off x="2622986" y="3331242"/>
              <a:ext cx="1377863" cy="88934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DB700E1-C329-C4D1-A8C7-762C0153970E}"/>
                </a:ext>
              </a:extLst>
            </p:cNvPr>
            <p:cNvSpPr txBox="1"/>
            <p:nvPr/>
          </p:nvSpPr>
          <p:spPr>
            <a:xfrm>
              <a:off x="3372460" y="396901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pitchFamily="2" charset="2"/>
                </a:rPr>
                <a:t>p</a:t>
              </a: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045564F8-5FDE-00A9-C03F-FA17D3BC7C4B}"/>
              </a:ext>
            </a:extLst>
          </p:cNvPr>
          <p:cNvSpPr>
            <a:spLocks noChangeAspect="1"/>
          </p:cNvSpPr>
          <p:nvPr/>
        </p:nvSpPr>
        <p:spPr>
          <a:xfrm>
            <a:off x="3343434" y="3140478"/>
            <a:ext cx="566729" cy="566729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2C21F97-2197-6431-6D2F-5C14504DAB40}"/>
              </a:ext>
            </a:extLst>
          </p:cNvPr>
          <p:cNvGrpSpPr/>
          <p:nvPr/>
        </p:nvGrpSpPr>
        <p:grpSpPr>
          <a:xfrm>
            <a:off x="6353055" y="1579266"/>
            <a:ext cx="4307161" cy="3699468"/>
            <a:chOff x="5532033" y="2730674"/>
            <a:chExt cx="4307161" cy="369946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EDF638F-D0D7-E6BD-F05B-31FAF684B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2033" y="2730674"/>
              <a:ext cx="4307161" cy="369946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07E0FC6-6C7F-AC73-15B5-9B4B9BDAD1C4}"/>
                </a:ext>
              </a:extLst>
            </p:cNvPr>
            <p:cNvSpPr txBox="1"/>
            <p:nvPr/>
          </p:nvSpPr>
          <p:spPr>
            <a:xfrm>
              <a:off x="8530226" y="6110129"/>
              <a:ext cx="130896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hlinkClick r:id="rId4"/>
                </a:rPr>
                <a:t>Golan, Trento, 2018</a:t>
              </a:r>
              <a:endParaRPr lang="en-US" sz="1000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3234332-980F-CED2-E5B5-DB7E36150465}"/>
              </a:ext>
            </a:extLst>
          </p:cNvPr>
          <p:cNvSpPr txBox="1"/>
          <p:nvPr/>
        </p:nvSpPr>
        <p:spPr>
          <a:xfrm>
            <a:off x="406400" y="279333"/>
            <a:ext cx="5145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Final-state interaction (FSI)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711A3B-35D6-1B45-048D-FBC4070D605F}"/>
              </a:ext>
            </a:extLst>
          </p:cNvPr>
          <p:cNvGrpSpPr/>
          <p:nvPr/>
        </p:nvGrpSpPr>
        <p:grpSpPr>
          <a:xfrm>
            <a:off x="4471900" y="2464526"/>
            <a:ext cx="539387" cy="781277"/>
            <a:chOff x="4471900" y="2464526"/>
            <a:chExt cx="539387" cy="781277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00FDBFA-1C00-DD73-0F93-9A31232D182E}"/>
                </a:ext>
              </a:extLst>
            </p:cNvPr>
            <p:cNvSpPr/>
            <p:nvPr/>
          </p:nvSpPr>
          <p:spPr>
            <a:xfrm>
              <a:off x="4555387" y="2536709"/>
              <a:ext cx="455900" cy="6312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793C2BC-E3C9-726A-4AEB-ACD50D9A2764}"/>
                </a:ext>
              </a:extLst>
            </p:cNvPr>
            <p:cNvSpPr/>
            <p:nvPr/>
          </p:nvSpPr>
          <p:spPr>
            <a:xfrm>
              <a:off x="4471900" y="2464526"/>
              <a:ext cx="169769" cy="781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DC8FA025-8814-054F-9DF9-FE4D4DD51A8C}"/>
              </a:ext>
            </a:extLst>
          </p:cNvPr>
          <p:cNvSpPr/>
          <p:nvPr/>
        </p:nvSpPr>
        <p:spPr>
          <a:xfrm>
            <a:off x="3986961" y="2276357"/>
            <a:ext cx="1013552" cy="1523523"/>
          </a:xfrm>
          <a:prstGeom prst="ellipse">
            <a:avLst/>
          </a:prstGeom>
          <a:solidFill>
            <a:schemeClr val="accent1">
              <a:alpha val="4996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9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A20300-7C34-E4F1-0B2E-486B3F3C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90F095-99D6-1252-B11C-32A7188D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2C421-428B-9172-453C-F20F31DE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31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46531ED-08E4-DA22-20A0-80A525B93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430" b="14689"/>
          <a:stretch/>
        </p:blipFill>
        <p:spPr>
          <a:xfrm>
            <a:off x="1531784" y="2082450"/>
            <a:ext cx="3789819" cy="169017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6B1B4E1-AE97-396F-094F-0D140E2CFF8A}"/>
              </a:ext>
            </a:extLst>
          </p:cNvPr>
          <p:cNvGrpSpPr/>
          <p:nvPr/>
        </p:nvGrpSpPr>
        <p:grpSpPr>
          <a:xfrm>
            <a:off x="6353055" y="1579266"/>
            <a:ext cx="4307161" cy="3699468"/>
            <a:chOff x="5532033" y="2730674"/>
            <a:chExt cx="4307161" cy="369946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F5C967C-602B-4F34-EC9B-F93DDFB44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2033" y="2730674"/>
              <a:ext cx="4307161" cy="369946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CE7F7D2-12C1-F0AB-55EF-E8ECAD6F09B0}"/>
                </a:ext>
              </a:extLst>
            </p:cNvPr>
            <p:cNvSpPr txBox="1"/>
            <p:nvPr/>
          </p:nvSpPr>
          <p:spPr>
            <a:xfrm>
              <a:off x="8530226" y="6110129"/>
              <a:ext cx="130896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Golan, Trento, 2018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4667054-AF88-23F6-7E52-8C223BEA13E4}"/>
              </a:ext>
            </a:extLst>
          </p:cNvPr>
          <p:cNvSpPr txBox="1"/>
          <p:nvPr/>
        </p:nvSpPr>
        <p:spPr>
          <a:xfrm>
            <a:off x="406400" y="279333"/>
            <a:ext cx="5145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Final-state interaction (FSI)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E40755D-7811-AF23-11F2-F66941B452D9}"/>
              </a:ext>
            </a:extLst>
          </p:cNvPr>
          <p:cNvSpPr/>
          <p:nvPr/>
        </p:nvSpPr>
        <p:spPr>
          <a:xfrm>
            <a:off x="3986961" y="2276357"/>
            <a:ext cx="1013552" cy="1523523"/>
          </a:xfrm>
          <a:prstGeom prst="ellipse">
            <a:avLst/>
          </a:prstGeom>
          <a:solidFill>
            <a:schemeClr val="accent1">
              <a:alpha val="4996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56D495B-D02D-28E5-A93F-DF7032E07DDF}"/>
              </a:ext>
            </a:extLst>
          </p:cNvPr>
          <p:cNvSpPr>
            <a:spLocks noChangeAspect="1"/>
          </p:cNvSpPr>
          <p:nvPr/>
        </p:nvSpPr>
        <p:spPr>
          <a:xfrm>
            <a:off x="9388827" y="4048868"/>
            <a:ext cx="1308968" cy="566729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098FF1-C6C9-C648-16AA-8CC6D894BA19}"/>
              </a:ext>
            </a:extLst>
          </p:cNvPr>
          <p:cNvGrpSpPr/>
          <p:nvPr/>
        </p:nvGrpSpPr>
        <p:grpSpPr>
          <a:xfrm>
            <a:off x="3442842" y="3143189"/>
            <a:ext cx="525536" cy="369332"/>
            <a:chOff x="2622986" y="3175534"/>
            <a:chExt cx="525536" cy="36933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88C48DB-94AE-F9DE-5AEA-2F3395CD9191}"/>
                </a:ext>
              </a:extLst>
            </p:cNvPr>
            <p:cNvCxnSpPr>
              <a:cxnSpLocks/>
            </p:cNvCxnSpPr>
            <p:nvPr/>
          </p:nvCxnSpPr>
          <p:spPr>
            <a:xfrm>
              <a:off x="2622986" y="3331242"/>
              <a:ext cx="308104" cy="213624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A1868E-F404-D30A-1310-85FB32422E9D}"/>
                </a:ext>
              </a:extLst>
            </p:cNvPr>
            <p:cNvSpPr txBox="1"/>
            <p:nvPr/>
          </p:nvSpPr>
          <p:spPr>
            <a:xfrm>
              <a:off x="2835616" y="317553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itchFamily="2" charset="2"/>
                </a:rPr>
                <a:t>p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EEEEE7-BA3C-7CC4-A224-CDC1C8017BFB}"/>
              </a:ext>
            </a:extLst>
          </p:cNvPr>
          <p:cNvSpPr txBox="1"/>
          <p:nvPr/>
        </p:nvSpPr>
        <p:spPr>
          <a:xfrm>
            <a:off x="1503849" y="1420743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 not identify RES experimentally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294F7A-808D-15F4-EF04-EA5ABD936E50}"/>
              </a:ext>
            </a:extLst>
          </p:cNvPr>
          <p:cNvSpPr txBox="1"/>
          <p:nvPr/>
        </p:nvSpPr>
        <p:spPr>
          <a:xfrm>
            <a:off x="1531784" y="4323419"/>
            <a:ext cx="3021981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Van Cuyck, PhD Thesis, Ghent University (2017)</a:t>
            </a:r>
          </a:p>
        </p:txBody>
      </p:sp>
    </p:spTree>
    <p:extLst>
      <p:ext uri="{BB962C8B-B14F-4D97-AF65-F5344CB8AC3E}">
        <p14:creationId xmlns:p14="http://schemas.microsoft.com/office/powerpoint/2010/main" val="1896321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7A52E3-891E-034A-A4C7-A13184DB4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7880FE-F2B1-194F-A590-6B663CCE9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DD982-6278-9A4A-9886-A3768CF21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88B709-9602-094F-AE97-823E2081E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53" y="2788033"/>
            <a:ext cx="4979752" cy="3315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BA0FD7-C3F5-124A-8289-F50234E84960}"/>
              </a:ext>
            </a:extLst>
          </p:cNvPr>
          <p:cNvSpPr/>
          <p:nvPr/>
        </p:nvSpPr>
        <p:spPr>
          <a:xfrm>
            <a:off x="7080547" y="2939257"/>
            <a:ext cx="26997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Martini et al.,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Phys.Rev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D87, 013009 (2013)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3E24B5-5024-B146-8C06-CA0788F8605C}"/>
              </a:ext>
            </a:extLst>
          </p:cNvPr>
          <p:cNvSpPr txBox="1"/>
          <p:nvPr/>
        </p:nvSpPr>
        <p:spPr>
          <a:xfrm>
            <a:off x="493535" y="650240"/>
            <a:ext cx="6707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well can we measure neutrino energy?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(reminder: oscillation very sensitive to baseline and energy,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62560A7-7FB9-6738-33BE-08CBB3305F67}"/>
              </a:ext>
            </a:extLst>
          </p:cNvPr>
          <p:cNvGrpSpPr/>
          <p:nvPr/>
        </p:nvGrpSpPr>
        <p:grpSpPr>
          <a:xfrm>
            <a:off x="7357152" y="524744"/>
            <a:ext cx="4280179" cy="2274511"/>
            <a:chOff x="7357152" y="524744"/>
            <a:chExt cx="4280179" cy="22745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AFCDAF-ABD6-983D-D1D5-D7B83B371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57152" y="524744"/>
              <a:ext cx="2667000" cy="1816100"/>
            </a:xfrm>
            <a:prstGeom prst="rect">
              <a:avLst/>
            </a:prstGeom>
          </p:spPr>
        </p:pic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22E4EA3-3EB8-244C-9A71-9BEC791D06F4}"/>
                </a:ext>
              </a:extLst>
            </p:cNvPr>
            <p:cNvCxnSpPr>
              <a:cxnSpLocks/>
            </p:cNvCxnSpPr>
            <p:nvPr/>
          </p:nvCxnSpPr>
          <p:spPr>
            <a:xfrm>
              <a:off x="8646890" y="2107601"/>
              <a:ext cx="0" cy="69165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330FB62-6C8B-D248-9085-08598005D6B8}"/>
                </a:ext>
              </a:extLst>
            </p:cNvPr>
            <p:cNvSpPr txBox="1"/>
            <p:nvPr/>
          </p:nvSpPr>
          <p:spPr>
            <a:xfrm>
              <a:off x="9862486" y="973405"/>
              <a:ext cx="17748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2-body reaction</a:t>
              </a:r>
            </a:p>
            <a:p>
              <a:pPr marL="285750" indent="-285750">
                <a:buFont typeface="Wingdings" pitchFamily="2" charset="2"/>
                <a:buChar char="q"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precise 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8FB40BE9-E164-5444-8206-E7B685AFAAAB}"/>
              </a:ext>
            </a:extLst>
          </p:cNvPr>
          <p:cNvSpPr txBox="1"/>
          <p:nvPr/>
        </p:nvSpPr>
        <p:spPr>
          <a:xfrm>
            <a:off x="0" y="0"/>
            <a:ext cx="5187865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Why Neutrino Interactions?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E96B177-E478-4D67-423D-624E8ABE5D41}"/>
              </a:ext>
            </a:extLst>
          </p:cNvPr>
          <p:cNvGrpSpPr/>
          <p:nvPr/>
        </p:nvGrpSpPr>
        <p:grpSpPr>
          <a:xfrm>
            <a:off x="1425773" y="3096620"/>
            <a:ext cx="6482280" cy="3202632"/>
            <a:chOff x="1425773" y="3096620"/>
            <a:chExt cx="6482280" cy="3202632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D275E02-4A4B-0B4B-BB77-90C475FC7D01}"/>
                </a:ext>
              </a:extLst>
            </p:cNvPr>
            <p:cNvSpPr txBox="1"/>
            <p:nvPr/>
          </p:nvSpPr>
          <p:spPr>
            <a:xfrm>
              <a:off x="1499474" y="5375922"/>
              <a:ext cx="48499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2-particle-2-hole (2</a:t>
              </a:r>
              <a:r>
                <a:rPr lang="en-US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  <a:r>
                <a:rPr lang="en-US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h)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</a:p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pion absorption (missing particles)</a:t>
              </a:r>
            </a:p>
            <a:p>
              <a:pPr marL="285750" indent="-285750">
                <a:buFont typeface="Wingdings" pitchFamily="2" charset="2"/>
                <a:buChar char="q"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Large fraction of large bias and spread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2AC69735-88A1-BE44-A0E2-0B0B1B6FD0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5593" y="5496448"/>
              <a:ext cx="2692460" cy="31232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0330293-3B30-12E6-DAEB-096D17C1921D}"/>
                </a:ext>
              </a:extLst>
            </p:cNvPr>
            <p:cNvGrpSpPr/>
            <p:nvPr/>
          </p:nvGrpSpPr>
          <p:grpSpPr>
            <a:xfrm>
              <a:off x="1425773" y="3096620"/>
              <a:ext cx="3789820" cy="2175878"/>
              <a:chOff x="1425773" y="3096620"/>
              <a:chExt cx="3789820" cy="2175878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29185B16-050E-1763-3B53-8F4A592BF9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9847" b="14374"/>
              <a:stretch/>
            </p:blipFill>
            <p:spPr>
              <a:xfrm>
                <a:off x="1425773" y="3096620"/>
                <a:ext cx="3789820" cy="2033530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A6D9C35-FF46-DE49-8819-5514F484A249}"/>
                  </a:ext>
                </a:extLst>
              </p:cNvPr>
              <p:cNvSpPr txBox="1"/>
              <p:nvPr/>
            </p:nvSpPr>
            <p:spPr>
              <a:xfrm>
                <a:off x="4094342" y="5026277"/>
                <a:ext cx="696024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V. </a:t>
                </a:r>
                <a:r>
                  <a:rPr lang="en-US" sz="1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Cuyck</a:t>
                </a:r>
                <a:endPara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435BF63-558D-0E12-B018-B846D0033B8B}"/>
              </a:ext>
            </a:extLst>
          </p:cNvPr>
          <p:cNvGrpSpPr/>
          <p:nvPr/>
        </p:nvGrpSpPr>
        <p:grpSpPr>
          <a:xfrm>
            <a:off x="493535" y="1281654"/>
            <a:ext cx="7923634" cy="3953460"/>
            <a:chOff x="493535" y="1281654"/>
            <a:chExt cx="7923634" cy="3953460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D9CBE562-F71A-7E4B-89DD-D888F4751766}"/>
                </a:ext>
              </a:extLst>
            </p:cNvPr>
            <p:cNvCxnSpPr>
              <a:cxnSpLocks/>
            </p:cNvCxnSpPr>
            <p:nvPr/>
          </p:nvCxnSpPr>
          <p:spPr>
            <a:xfrm>
              <a:off x="6349422" y="3185478"/>
              <a:ext cx="2067747" cy="204963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7B784AE-0BBB-BC60-6927-559C40A45952}"/>
                </a:ext>
              </a:extLst>
            </p:cNvPr>
            <p:cNvGrpSpPr/>
            <p:nvPr/>
          </p:nvGrpSpPr>
          <p:grpSpPr>
            <a:xfrm>
              <a:off x="2628810" y="1281654"/>
              <a:ext cx="3789819" cy="1791891"/>
              <a:chOff x="2480103" y="1633498"/>
              <a:chExt cx="3789819" cy="179189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6FA77122-72D6-221D-62D8-2522E4B428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50430" b="14689"/>
              <a:stretch/>
            </p:blipFill>
            <p:spPr>
              <a:xfrm>
                <a:off x="2480103" y="1633498"/>
                <a:ext cx="3789819" cy="1690171"/>
              </a:xfrm>
              <a:prstGeom prst="rect">
                <a:avLst/>
              </a:prstGeom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9F6CBF2-E3E4-2336-BF1E-621C2E4D54C3}"/>
                  </a:ext>
                </a:extLst>
              </p:cNvPr>
              <p:cNvSpPr txBox="1"/>
              <p:nvPr/>
            </p:nvSpPr>
            <p:spPr>
              <a:xfrm>
                <a:off x="5066886" y="3179168"/>
                <a:ext cx="696024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V. </a:t>
                </a:r>
                <a:r>
                  <a:rPr lang="en-US" sz="1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Cuyck</a:t>
                </a:r>
                <a:endPara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6317FE7-401E-5442-88C6-02265B2E367D}"/>
                </a:ext>
              </a:extLst>
            </p:cNvPr>
            <p:cNvSpPr txBox="1"/>
            <p:nvPr/>
          </p:nvSpPr>
          <p:spPr>
            <a:xfrm>
              <a:off x="493535" y="1483767"/>
              <a:ext cx="30113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Fermi motion, </a:t>
              </a:r>
            </a:p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Final State Interaction (FSI)</a:t>
              </a:r>
            </a:p>
            <a:p>
              <a:pPr marL="285750" indent="-285750">
                <a:buFont typeface="Wingdings" pitchFamily="2" charset="2"/>
                <a:buChar char="q"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spread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23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51C6D462-AB1E-114C-B5CC-A92C58DA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DE1CF94-A2C0-3548-AAFC-85E59D923DC4}" type="slidenum">
              <a:rPr/>
              <a:t>33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B19D42-DAC2-054B-92E4-050AEB692ED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92655" y="508522"/>
            <a:ext cx="5806689" cy="45209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C6120C8-C414-5441-95A4-234EC1EC10BD}"/>
              </a:ext>
            </a:extLst>
          </p:cNvPr>
          <p:cNvSpPr/>
          <p:nvPr/>
        </p:nvSpPr>
        <p:spPr>
          <a:xfrm>
            <a:off x="7423243" y="4075489"/>
            <a:ext cx="1244290" cy="29490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0" tIns="0" rIns="0" bIns="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n-US" sz="2177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2E44FF-3247-D54E-B522-A6B18164F869}"/>
              </a:ext>
            </a:extLst>
          </p:cNvPr>
          <p:cNvSpPr txBox="1"/>
          <p:nvPr/>
        </p:nvSpPr>
        <p:spPr>
          <a:xfrm>
            <a:off x="4978806" y="3859290"/>
            <a:ext cx="3055422" cy="54616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>
              <a:defRPr sz="1800"/>
            </a:pP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Mock measurement with</a:t>
            </a:r>
          </a:p>
          <a:p>
            <a:pPr algn="ctr" hangingPunct="0">
              <a:defRPr sz="1800"/>
            </a:pPr>
            <a:r>
              <a:rPr lang="en-US" sz="16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perfect knowledge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of interactions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601371-7F80-4C43-949D-08BBE3C9D7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94422" y="4972947"/>
            <a:ext cx="3968667" cy="13272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49DFDB-1904-264E-A7D3-7F28736DD68C}"/>
              </a:ext>
            </a:extLst>
          </p:cNvPr>
          <p:cNvSpPr txBox="1"/>
          <p:nvPr/>
        </p:nvSpPr>
        <p:spPr>
          <a:xfrm>
            <a:off x="8153400" y="6069946"/>
            <a:ext cx="1099940" cy="230243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defRPr sz="1000"/>
            </a:pPr>
            <a:r>
              <a:rPr lang="en-US" sz="907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Parke, 1801.09643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C3F730-9E76-7B4C-BC91-16C50E3DC421}"/>
              </a:ext>
            </a:extLst>
          </p:cNvPr>
          <p:cNvSpPr txBox="1"/>
          <p:nvPr/>
        </p:nvSpPr>
        <p:spPr>
          <a:xfrm>
            <a:off x="5201154" y="840334"/>
            <a:ext cx="3086886" cy="2367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spcBef>
                <a:spcPts val="1080"/>
              </a:spcBef>
              <a:spcAft>
                <a:spcPts val="900"/>
              </a:spcAft>
              <a:defRPr sz="1200"/>
            </a:pP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Coloma &amp; Huber,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Phys.Rev.Lett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. 111, 221802 (2013)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5568B7-D1B0-FF4A-ABA3-7008C0D26A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726286" y="4445511"/>
            <a:ext cx="2214249" cy="132593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1B9533-BD20-D047-AFBD-E69C1D9FAB35}"/>
              </a:ext>
            </a:extLst>
          </p:cNvPr>
          <p:cNvSpPr txBox="1"/>
          <p:nvPr/>
        </p:nvSpPr>
        <p:spPr>
          <a:xfrm>
            <a:off x="1687422" y="3890315"/>
            <a:ext cx="1531671" cy="57091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>
              <a:defRPr sz="1800"/>
            </a:pP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Mixing between</a:t>
            </a:r>
          </a:p>
          <a:p>
            <a:pPr hangingPunct="0">
              <a:defRPr sz="1800"/>
            </a:pP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/>
                <a:ea typeface="AR PL KaitiM GB" pitchFamily="2"/>
                <a:cs typeface="Lohit Hindi" pitchFamily="2"/>
              </a:rPr>
              <a:t>m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 and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/>
                <a:ea typeface="AR PL KaitiM GB" pitchFamily="2"/>
                <a:cs typeface="Lohit Hindi" pitchFamily="2"/>
              </a:rPr>
              <a:t>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 flavors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BBBB3AF6-79F9-0F48-B98C-A815170E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3D79F520-29BE-7442-8B77-352E77A48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A7C4DB-D8F3-8E41-B27D-0BC066514098}"/>
              </a:ext>
            </a:extLst>
          </p:cNvPr>
          <p:cNvCxnSpPr>
            <a:cxnSpLocks/>
          </p:cNvCxnSpPr>
          <p:nvPr/>
        </p:nvCxnSpPr>
        <p:spPr>
          <a:xfrm flipV="1">
            <a:off x="6482080" y="2692400"/>
            <a:ext cx="0" cy="12700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36210EA-E8E7-A46F-0A15-CA17852D06C2}"/>
              </a:ext>
            </a:extLst>
          </p:cNvPr>
          <p:cNvSpPr txBox="1"/>
          <p:nvPr/>
        </p:nvSpPr>
        <p:spPr>
          <a:xfrm>
            <a:off x="0" y="0"/>
            <a:ext cx="11645722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Intranuclear Dynamics and Neutrino Oscillation Measurements</a:t>
            </a:r>
          </a:p>
        </p:txBody>
      </p:sp>
    </p:spTree>
    <p:extLst>
      <p:ext uri="{BB962C8B-B14F-4D97-AF65-F5344CB8AC3E}">
        <p14:creationId xmlns:p14="http://schemas.microsoft.com/office/powerpoint/2010/main" val="4152864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51C6D462-AB1E-114C-B5CC-A92C58DA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DE1CF94-A2C0-3548-AAFC-85E59D923DC4}" type="slidenum">
              <a:rPr/>
              <a:t>34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B19D42-DAC2-054B-92E4-050AEB692ED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92655" y="508522"/>
            <a:ext cx="5806689" cy="45209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C6120C8-C414-5441-95A4-234EC1EC10BD}"/>
              </a:ext>
            </a:extLst>
          </p:cNvPr>
          <p:cNvSpPr/>
          <p:nvPr/>
        </p:nvSpPr>
        <p:spPr>
          <a:xfrm>
            <a:off x="7423243" y="4075489"/>
            <a:ext cx="1244290" cy="29490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0" tIns="0" rIns="0" bIns="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n-US" sz="2177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2E44FF-3247-D54E-B522-A6B18164F869}"/>
              </a:ext>
            </a:extLst>
          </p:cNvPr>
          <p:cNvSpPr txBox="1"/>
          <p:nvPr/>
        </p:nvSpPr>
        <p:spPr>
          <a:xfrm>
            <a:off x="4745249" y="3859290"/>
            <a:ext cx="3522537" cy="54616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>
              <a:defRPr sz="1800"/>
            </a:pP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Mock measurement with</a:t>
            </a:r>
          </a:p>
          <a:p>
            <a:pPr algn="ctr" hangingPunct="0">
              <a:defRPr sz="1800"/>
            </a:pPr>
            <a:r>
              <a:rPr lang="en-US" sz="16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ignoring nuclear effects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of interactions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601371-7F80-4C43-949D-08BBE3C9D7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94422" y="4972947"/>
            <a:ext cx="3968667" cy="1327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5568B7-D1B0-FF4A-ABA3-7008C0D26A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726286" y="4445511"/>
            <a:ext cx="2214249" cy="132593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1B9533-BD20-D047-AFBD-E69C1D9FAB35}"/>
              </a:ext>
            </a:extLst>
          </p:cNvPr>
          <p:cNvSpPr txBox="1"/>
          <p:nvPr/>
        </p:nvSpPr>
        <p:spPr>
          <a:xfrm>
            <a:off x="1687422" y="3890315"/>
            <a:ext cx="1531671" cy="57091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>
              <a:defRPr sz="1800"/>
            </a:pPr>
            <a:r>
              <a:rPr lang="en-US" sz="1633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Mixing between</a:t>
            </a:r>
          </a:p>
          <a:p>
            <a:pPr hangingPunct="0">
              <a:defRPr sz="1800"/>
            </a:pPr>
            <a:r>
              <a:rPr lang="en-US" sz="1633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/>
                <a:ea typeface="AR PL KaitiM GB" pitchFamily="2"/>
                <a:cs typeface="Lohit Hindi" pitchFamily="2"/>
              </a:rPr>
              <a:t>m</a:t>
            </a:r>
            <a:r>
              <a:rPr lang="en-US" sz="1633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 and </a:t>
            </a:r>
            <a:r>
              <a:rPr lang="en-US" sz="1633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/>
                <a:ea typeface="AR PL KaitiM GB" pitchFamily="2"/>
                <a:cs typeface="Lohit Hindi" pitchFamily="2"/>
              </a:rPr>
              <a:t>t</a:t>
            </a:r>
            <a:r>
              <a:rPr lang="en-US" sz="1633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 flavors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D0CD7-9033-0842-B7EA-8325E04A3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BF6BF6-EC53-B944-9B88-E7A20A6E6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EB5D19B-BB78-BA41-972A-902E62E712D8}"/>
              </a:ext>
            </a:extLst>
          </p:cNvPr>
          <p:cNvCxnSpPr>
            <a:cxnSpLocks/>
          </p:cNvCxnSpPr>
          <p:nvPr/>
        </p:nvCxnSpPr>
        <p:spPr>
          <a:xfrm flipH="1" flipV="1">
            <a:off x="4745249" y="2164080"/>
            <a:ext cx="1736831" cy="17983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89C725F-6702-B941-8450-C406D2D04F78}"/>
              </a:ext>
            </a:extLst>
          </p:cNvPr>
          <p:cNvSpPr txBox="1"/>
          <p:nvPr/>
        </p:nvSpPr>
        <p:spPr>
          <a:xfrm>
            <a:off x="5201154" y="840334"/>
            <a:ext cx="3086886" cy="2367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spcBef>
                <a:spcPts val="1080"/>
              </a:spcBef>
              <a:spcAft>
                <a:spcPts val="900"/>
              </a:spcAft>
              <a:defRPr sz="1200"/>
            </a:pP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Coloma &amp; Huber,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Phys.Rev.Lett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. 111, 221802 (2013)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E18A60-B869-FA4A-84AA-FDF86147E0FD}"/>
              </a:ext>
            </a:extLst>
          </p:cNvPr>
          <p:cNvSpPr txBox="1"/>
          <p:nvPr/>
        </p:nvSpPr>
        <p:spPr>
          <a:xfrm>
            <a:off x="8153400" y="6069946"/>
            <a:ext cx="1099940" cy="230243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defRPr sz="1000"/>
            </a:pPr>
            <a:r>
              <a:rPr lang="en-US" sz="907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Parke, 1801.09643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4929E-4101-F3E1-89DE-1E1A9044FC98}"/>
              </a:ext>
            </a:extLst>
          </p:cNvPr>
          <p:cNvSpPr txBox="1"/>
          <p:nvPr/>
        </p:nvSpPr>
        <p:spPr>
          <a:xfrm>
            <a:off x="0" y="0"/>
            <a:ext cx="11645722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Intranuclear Dynamics and Neutrino Oscillation Measurements</a:t>
            </a:r>
          </a:p>
        </p:txBody>
      </p:sp>
    </p:spTree>
    <p:extLst>
      <p:ext uri="{BB962C8B-B14F-4D97-AF65-F5344CB8AC3E}">
        <p14:creationId xmlns:p14="http://schemas.microsoft.com/office/powerpoint/2010/main" val="1925712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5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DC053E-CC48-4B49-B6CD-2933ADAA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2165" t="9926" r="2754" b="1130"/>
          <a:stretch/>
        </p:blipFill>
        <p:spPr>
          <a:xfrm>
            <a:off x="1996440" y="179070"/>
            <a:ext cx="8199120" cy="609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BC249-4C1F-3544-8998-E17483FD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C04C8-BEBC-ED40-8667-B576A68C2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35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540660-6D4C-3C4B-854C-D9F901DF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21B729A-D2A5-3845-83E8-B9F77C819C30}"/>
              </a:ext>
            </a:extLst>
          </p:cNvPr>
          <p:cNvSpPr/>
          <p:nvPr/>
        </p:nvSpPr>
        <p:spPr>
          <a:xfrm rot="159435">
            <a:off x="3125974" y="415380"/>
            <a:ext cx="3236915" cy="57915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>
              <a:lumMod val="10000"/>
            </a:schemeClr>
          </a:solidFill>
          <a:ln>
            <a:noFill/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 dirty="0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80FDD5-4521-0048-8C30-B5D0005171AF}"/>
              </a:ext>
            </a:extLst>
          </p:cNvPr>
          <p:cNvSpPr/>
          <p:nvPr/>
        </p:nvSpPr>
        <p:spPr>
          <a:xfrm>
            <a:off x="8978399" y="343460"/>
            <a:ext cx="1085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©</a:t>
            </a:r>
            <a:r>
              <a:rPr lang="en-GB" sz="1000" dirty="0">
                <a:solidFill>
                  <a:schemeClr val="bg1"/>
                </a:solidFill>
                <a:hlinkClick r:id="rId4" tooltip="Accumulated Piles of Junk Transform Into Illusionistic Shadow Art by Shigeo Fukud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Shigeo Fukuda</a:t>
            </a:r>
            <a:endParaRPr lang="en-GB" sz="1000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6159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45852AF-C303-9347-927F-5C4E6A0B6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66"/>
          <a:stretch/>
        </p:blipFill>
        <p:spPr>
          <a:xfrm>
            <a:off x="2314084" y="343460"/>
            <a:ext cx="7563831" cy="584884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BC249-4C1F-3544-8998-E17483FD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C04C8-BEBC-ED40-8667-B576A68C2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36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540660-6D4C-3C4B-854C-D9F901DF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80FDD5-4521-0048-8C30-B5D0005171AF}"/>
              </a:ext>
            </a:extLst>
          </p:cNvPr>
          <p:cNvSpPr/>
          <p:nvPr/>
        </p:nvSpPr>
        <p:spPr>
          <a:xfrm>
            <a:off x="8610600" y="388694"/>
            <a:ext cx="11352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©</a:t>
            </a:r>
            <a:r>
              <a:rPr lang="en-GB" sz="1000" dirty="0">
                <a:solidFill>
                  <a:schemeClr val="bg1"/>
                </a:solidFill>
                <a:hlinkClick r:id="rId4" tooltip="Accumulated Piles of Junk Transform Into Illusionistic Shadow Art by Shigeo Fukud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Shigeo Fukuda</a:t>
            </a:r>
            <a:endParaRPr lang="en-GB" sz="100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44C4A-D424-EB49-AF1E-09700E15D025}"/>
              </a:ext>
            </a:extLst>
          </p:cNvPr>
          <p:cNvSpPr/>
          <p:nvPr/>
        </p:nvSpPr>
        <p:spPr>
          <a:xfrm>
            <a:off x="2092486" y="3359550"/>
            <a:ext cx="7889714" cy="2927350"/>
          </a:xfrm>
          <a:prstGeom prst="rect">
            <a:avLst/>
          </a:prstGeom>
          <a:solidFill>
            <a:srgbClr val="232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2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502E9BA4-7C0A-414A-AE00-CBD9A4CD8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614"/>
          <a:stretch/>
        </p:blipFill>
        <p:spPr>
          <a:xfrm>
            <a:off x="8676226" y="866844"/>
            <a:ext cx="3320450" cy="688585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9E5ABEB-8664-F040-8420-4B6F0F9B5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51F516E-FBD1-D145-9CAA-C95794AF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974D394-3C1A-0D48-BB0C-655424546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37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4F96D-104B-994F-9EF9-5FB316F4F181}"/>
              </a:ext>
            </a:extLst>
          </p:cNvPr>
          <p:cNvSpPr txBox="1"/>
          <p:nvPr/>
        </p:nvSpPr>
        <p:spPr>
          <a:xfrm>
            <a:off x="0" y="0"/>
            <a:ext cx="7113968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ea typeface="AR PL KaitiM GB" pitchFamily="2"/>
                <a:cs typeface="Lohit Hindi" pitchFamily="2"/>
              </a:rPr>
              <a:t>Transverse Kinematic Imbalance (TKI)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903EFF40-8721-AF47-9BBD-AC831DDDA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473" y="637609"/>
            <a:ext cx="1005777" cy="91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7118EC-3245-2A4E-95EC-E4D6A9BAF051}"/>
              </a:ext>
            </a:extLst>
          </p:cNvPr>
          <p:cNvSpPr txBox="1"/>
          <p:nvPr/>
        </p:nvSpPr>
        <p:spPr>
          <a:xfrm>
            <a:off x="585292" y="4687785"/>
            <a:ext cx="2897430" cy="338026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Stationary free nucleon target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025D7E1-54DE-A642-9673-250858E53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791" b="41018"/>
          <a:stretch/>
        </p:blipFill>
        <p:spPr>
          <a:xfrm>
            <a:off x="8676226" y="1784663"/>
            <a:ext cx="3320450" cy="83291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5E688D1-9C8E-E541-8B24-C2569E1977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799" b="27161"/>
          <a:stretch/>
        </p:blipFill>
        <p:spPr>
          <a:xfrm>
            <a:off x="8676226" y="2790453"/>
            <a:ext cx="3320450" cy="465008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1B94DE0-281B-BE47-BEE6-0DBF29583DEF}"/>
              </a:ext>
            </a:extLst>
          </p:cNvPr>
          <p:cNvSpPr txBox="1"/>
          <p:nvPr/>
        </p:nvSpPr>
        <p:spPr>
          <a:xfrm>
            <a:off x="8676224" y="1550595"/>
            <a:ext cx="383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[…]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1400C7D-3430-3C4D-8BF7-9C7F6251D724}"/>
              </a:ext>
            </a:extLst>
          </p:cNvPr>
          <p:cNvSpPr txBox="1"/>
          <p:nvPr/>
        </p:nvSpPr>
        <p:spPr>
          <a:xfrm>
            <a:off x="8676225" y="2577347"/>
            <a:ext cx="383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[…]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4C572-8D2D-3F47-AD00-374CD4416F01}"/>
              </a:ext>
            </a:extLst>
          </p:cNvPr>
          <p:cNvSpPr txBox="1"/>
          <p:nvPr/>
        </p:nvSpPr>
        <p:spPr>
          <a:xfrm>
            <a:off x="8676224" y="3795890"/>
            <a:ext cx="31046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TKI</a:t>
            </a:r>
          </a:p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Multi-dimensional observation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Momentum (magnitude)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Angle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Asymmetry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11C7EC-84F1-3F3F-F2C4-7EDA71FEFCCE}"/>
              </a:ext>
            </a:extLst>
          </p:cNvPr>
          <p:cNvSpPr txBox="1"/>
          <p:nvPr/>
        </p:nvSpPr>
        <p:spPr>
          <a:xfrm>
            <a:off x="8460436" y="5273218"/>
            <a:ext cx="3320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hlinkClick r:id="rId5"/>
              </a:rPr>
              <a:t>Lu, </a:t>
            </a:r>
            <a:r>
              <a:rPr lang="en-GB" sz="1000" i="1" dirty="0">
                <a:hlinkClick r:id="rId5"/>
              </a:rPr>
              <a:t>et al</a:t>
            </a:r>
            <a:r>
              <a:rPr lang="en-GB" sz="1000" dirty="0">
                <a:hlinkClick r:id="rId5"/>
              </a:rPr>
              <a:t>., Phys.Rev.D 92, 051302 (2015)</a:t>
            </a:r>
            <a:endParaRPr lang="en-GB" sz="1000" dirty="0"/>
          </a:p>
          <a:p>
            <a:pPr algn="r"/>
            <a:r>
              <a:rPr lang="en-GB" sz="1000" dirty="0">
                <a:hlinkClick r:id="rId6"/>
              </a:rPr>
              <a:t>Lu, </a:t>
            </a:r>
            <a:r>
              <a:rPr lang="en-GB" sz="1000" i="1" dirty="0">
                <a:hlinkClick r:id="rId6"/>
              </a:rPr>
              <a:t>et al</a:t>
            </a:r>
            <a:r>
              <a:rPr lang="en-GB" sz="1000" dirty="0">
                <a:hlinkClick r:id="rId6"/>
              </a:rPr>
              <a:t>., Phys.Rev.C 94, 015503 (2016)</a:t>
            </a:r>
            <a:endParaRPr lang="en-GB" sz="1000" dirty="0"/>
          </a:p>
          <a:p>
            <a:pPr algn="r"/>
            <a:r>
              <a:rPr lang="en-US" sz="1000" dirty="0">
                <a:hlinkClick r:id="rId7"/>
              </a:rPr>
              <a:t>Lu &amp; Sobczyk, </a:t>
            </a:r>
            <a:r>
              <a:rPr lang="en-GB" sz="1000" dirty="0" err="1">
                <a:hlinkClick r:id="rId7"/>
              </a:rPr>
              <a:t>Phys.Rev.C</a:t>
            </a:r>
            <a:r>
              <a:rPr lang="en-GB" sz="1000" dirty="0">
                <a:hlinkClick r:id="rId7"/>
              </a:rPr>
              <a:t> 99, 055504</a:t>
            </a:r>
            <a:r>
              <a:rPr lang="en-US" sz="1000" dirty="0">
                <a:hlinkClick r:id="rId7"/>
              </a:rPr>
              <a:t> </a:t>
            </a:r>
            <a:r>
              <a:rPr lang="en-GB" sz="1000" dirty="0">
                <a:hlinkClick r:id="rId7"/>
              </a:rPr>
              <a:t>(2019)</a:t>
            </a:r>
            <a:endParaRPr lang="en-GB" sz="1000" dirty="0"/>
          </a:p>
          <a:p>
            <a:pPr algn="r"/>
            <a:r>
              <a:rPr lang="en-GB" sz="1000" dirty="0">
                <a:hlinkClick r:id="rId8"/>
              </a:rPr>
              <a:t>Cai, Lu, </a:t>
            </a:r>
            <a:r>
              <a:rPr lang="en-GB" sz="1000" dirty="0" err="1">
                <a:hlinkClick r:id="rId8"/>
              </a:rPr>
              <a:t>Ruterbories</a:t>
            </a:r>
            <a:r>
              <a:rPr lang="en-GB" sz="1000" dirty="0">
                <a:hlinkClick r:id="rId8"/>
              </a:rPr>
              <a:t>, Phys.Rev.D 100, 073010 (2019)</a:t>
            </a:r>
            <a:endParaRPr lang="en-GB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36349F-98F5-994D-B723-47D3A39EF8A0}"/>
                  </a:ext>
                </a:extLst>
              </p:cNvPr>
              <p:cNvSpPr txBox="1"/>
              <p:nvPr/>
            </p:nvSpPr>
            <p:spPr>
              <a:xfrm>
                <a:off x="4686484" y="4687785"/>
                <a:ext cx="3107423" cy="11200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>
                <a:spAutoFit/>
              </a:bodyPr>
              <a:lstStyle/>
              <a:p>
                <a:pPr hangingPunct="0"/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itchFamily="18"/>
                    <a:ea typeface="AR PL KaitiM GB" pitchFamily="2"/>
                    <a:cs typeface="Lohit Hindi" pitchFamily="2"/>
                  </a:rPr>
                  <a:t>Nuclear target (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AR PL KaitiM GB" pitchFamily="2"/>
                        <a:cs typeface="Lohit Hindi" pitchFamily="2"/>
                      </a:rPr>
                      <m:t>𝐴</m:t>
                    </m:r>
                    <m:r>
                      <a:rPr lang="en-GB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AR PL KaitiM GB" pitchFamily="2"/>
                        <a:cs typeface="Lohit Hindi" pitchFamily="2"/>
                      </a:rPr>
                      <m:t>&gt;1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itchFamily="18"/>
                    <a:ea typeface="AR PL KaitiM GB" pitchFamily="2"/>
                    <a:cs typeface="Lohit Hindi" pitchFamily="2"/>
                  </a:rPr>
                  <a:t>)</a:t>
                </a:r>
              </a:p>
              <a:p>
                <a:pPr marL="285750" indent="-285750" hangingPunct="0">
                  <a:buFont typeface="Wingdings" pitchFamily="2" charset="2"/>
                  <a:buChar char="q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itchFamily="18"/>
                    <a:ea typeface="AR PL KaitiM GB" pitchFamily="2"/>
                    <a:cs typeface="Lohit Hindi" pitchFamily="2"/>
                  </a:rPr>
                  <a:t>Fermi motion</a:t>
                </a:r>
              </a:p>
              <a:p>
                <a:pPr marL="285750" indent="-285750" hangingPunct="0">
                  <a:buFont typeface="Wingdings" pitchFamily="2" charset="2"/>
                  <a:buChar char="q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itchFamily="18"/>
                    <a:ea typeface="AR PL KaitiM GB" pitchFamily="2"/>
                    <a:cs typeface="Lohit Hindi" pitchFamily="2"/>
                  </a:rPr>
                  <a:t>Final-state interactions (FSI)</a:t>
                </a:r>
              </a:p>
              <a:p>
                <a:pPr marL="285750" indent="-285750" hangingPunct="0">
                  <a:buFont typeface="Wingdings" pitchFamily="2" charset="2"/>
                  <a:buChar char="q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itchFamily="18"/>
                    <a:ea typeface="AR PL KaitiM GB" pitchFamily="2"/>
                    <a:cs typeface="Lohit Hindi" pitchFamily="2"/>
                  </a:rPr>
                  <a:t>2-particle-2-hole (2p2h)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36349F-98F5-994D-B723-47D3A39EF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484" y="4687785"/>
                <a:ext cx="3107423" cy="1120035"/>
              </a:xfrm>
              <a:prstGeom prst="rect">
                <a:avLst/>
              </a:prstGeom>
              <a:blipFill>
                <a:blip r:embed="rId9"/>
                <a:stretch>
                  <a:fillRect l="-1633" t="-1124" r="-816" b="-67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close-up of a drawing&#10;&#10;Description automatically generated">
            <a:extLst>
              <a:ext uri="{FF2B5EF4-FFF2-40B4-BE49-F238E27FC236}">
                <a16:creationId xmlns:a16="http://schemas.microsoft.com/office/drawing/2014/main" id="{8EBE593D-1C4C-4692-78B3-34005F09FA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324" y="1050180"/>
            <a:ext cx="8127625" cy="34750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6A3569-96AA-CC44-3748-D8368558B6E4}"/>
              </a:ext>
            </a:extLst>
          </p:cNvPr>
          <p:cNvSpPr/>
          <p:nvPr/>
        </p:nvSpPr>
        <p:spPr>
          <a:xfrm>
            <a:off x="6708808" y="4109987"/>
            <a:ext cx="1751628" cy="57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3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FEDCF-B287-4BDB-353C-B7ED79B84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7B0E866-529E-A4A4-727C-45CAB4286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791" y="534546"/>
            <a:ext cx="3953761" cy="372829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797A1-247C-3D53-EDE7-3AAB72D2C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90D1F-907E-C45A-68B1-A59F09DC8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EB78E-D122-1890-9267-FFFF0AA26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A38-5BB0-1D46-AC14-125393B45BB7}" type="slidenum">
              <a:rPr lang="en-US" smtClean="0"/>
              <a:t>38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B439D3-440B-18CA-881B-26AB3DBDF74A}"/>
              </a:ext>
            </a:extLst>
          </p:cNvPr>
          <p:cNvSpPr txBox="1"/>
          <p:nvPr/>
        </p:nvSpPr>
        <p:spPr>
          <a:xfrm>
            <a:off x="0" y="9737"/>
            <a:ext cx="3585695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GB" sz="3000" b="1" i="1" dirty="0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TKI Measurements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DCCCA7-A7B7-97B3-0586-3831B123F00C}"/>
              </a:ext>
            </a:extLst>
          </p:cNvPr>
          <p:cNvGrpSpPr/>
          <p:nvPr/>
        </p:nvGrpSpPr>
        <p:grpSpPr>
          <a:xfrm>
            <a:off x="2220251" y="4378368"/>
            <a:ext cx="3636698" cy="1977982"/>
            <a:chOff x="4588119" y="4162769"/>
            <a:chExt cx="3636698" cy="19779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712D80-D2F0-1F9D-F50D-BCD92BB89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324"/>
            <a:stretch/>
          </p:blipFill>
          <p:spPr>
            <a:xfrm>
              <a:off x="4588119" y="4162769"/>
              <a:ext cx="1790224" cy="19779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FDDA54-04DD-361A-506B-53F29D2739F6}"/>
                </a:ext>
              </a:extLst>
            </p:cNvPr>
            <p:cNvSpPr txBox="1"/>
            <p:nvPr/>
          </p:nvSpPr>
          <p:spPr>
            <a:xfrm>
              <a:off x="5052068" y="4266176"/>
              <a:ext cx="12395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>
                  <a:solidFill>
                    <a:schemeClr val="accent6"/>
                  </a:solidFill>
                </a:rPr>
                <a:t>Boosting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81FC28-F8F0-CA1D-5D55-691FCD7855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862"/>
            <a:stretch/>
          </p:blipFill>
          <p:spPr>
            <a:xfrm>
              <a:off x="6457143" y="4162769"/>
              <a:ext cx="1734816" cy="197798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F13286-030D-D42F-4803-3CF70A05CE3D}"/>
                </a:ext>
              </a:extLst>
            </p:cNvPr>
            <p:cNvSpPr txBox="1"/>
            <p:nvPr/>
          </p:nvSpPr>
          <p:spPr>
            <a:xfrm>
              <a:off x="6929725" y="4261854"/>
              <a:ext cx="12950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1"/>
                  </a:solidFill>
                </a:rPr>
                <a:t>Dragging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A08E33A-1D10-F8A3-F913-0F98AEC4FE75}"/>
              </a:ext>
            </a:extLst>
          </p:cNvPr>
          <p:cNvSpPr txBox="1"/>
          <p:nvPr/>
        </p:nvSpPr>
        <p:spPr>
          <a:xfrm>
            <a:off x="6490450" y="4801762"/>
            <a:ext cx="4976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Dissipative processes: 2p2h, FSI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FD7616-5D96-5799-7A32-D7E0E40FCE72}"/>
              </a:ext>
            </a:extLst>
          </p:cNvPr>
          <p:cNvSpPr/>
          <p:nvPr/>
        </p:nvSpPr>
        <p:spPr>
          <a:xfrm>
            <a:off x="3968675" y="826452"/>
            <a:ext cx="1652195" cy="2909666"/>
          </a:xfrm>
          <a:prstGeom prst="rect">
            <a:avLst/>
          </a:prstGeom>
          <a:solidFill>
            <a:schemeClr val="accent5">
              <a:alpha val="4982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505BF5-AAD7-FA30-D0AE-7F78E28EDCA9}"/>
              </a:ext>
            </a:extLst>
          </p:cNvPr>
          <p:cNvSpPr txBox="1"/>
          <p:nvPr/>
        </p:nvSpPr>
        <p:spPr>
          <a:xfrm>
            <a:off x="5629599" y="1483655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en-GB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n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~ 3 GeV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A4759-CE8F-39F9-5770-2F2AD0FA57B5}"/>
              </a:ext>
            </a:extLst>
          </p:cNvPr>
          <p:cNvSpPr txBox="1"/>
          <p:nvPr/>
        </p:nvSpPr>
        <p:spPr>
          <a:xfrm>
            <a:off x="5632087" y="2683710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en-GB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n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~ 0.6 GeV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056CB8-9F20-5279-1F60-2BABE9D71B72}"/>
              </a:ext>
            </a:extLst>
          </p:cNvPr>
          <p:cNvSpPr/>
          <p:nvPr/>
        </p:nvSpPr>
        <p:spPr>
          <a:xfrm>
            <a:off x="3923714" y="4262838"/>
            <a:ext cx="1933235" cy="2093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88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0394F-C7D2-E184-2F4B-7E9CFDE7B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ABB84C-B9B9-073F-7CE4-CA84B6744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791" y="534546"/>
            <a:ext cx="3953761" cy="372829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38DF2-C742-BE1A-2918-7274F8BB7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7C2E6-E1C9-D826-213B-B5A901125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D78C2-641A-4B95-7544-EF8F7FF86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A38-5BB0-1D46-AC14-125393B45BB7}" type="slidenum">
              <a:rPr lang="en-US" smtClean="0"/>
              <a:t>39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5A5C98-E70F-A845-0507-919DCE2E7D53}"/>
              </a:ext>
            </a:extLst>
          </p:cNvPr>
          <p:cNvSpPr txBox="1"/>
          <p:nvPr/>
        </p:nvSpPr>
        <p:spPr>
          <a:xfrm>
            <a:off x="0" y="9737"/>
            <a:ext cx="3585695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TKI Measurements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710FE2-3446-A499-95E7-C642876568E6}"/>
              </a:ext>
            </a:extLst>
          </p:cNvPr>
          <p:cNvGrpSpPr/>
          <p:nvPr/>
        </p:nvGrpSpPr>
        <p:grpSpPr>
          <a:xfrm>
            <a:off x="2220251" y="4378368"/>
            <a:ext cx="3636698" cy="1977982"/>
            <a:chOff x="4588119" y="4162769"/>
            <a:chExt cx="3636698" cy="19779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CCA9A1-3507-225D-BE27-FE6E0B6B20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324"/>
            <a:stretch/>
          </p:blipFill>
          <p:spPr>
            <a:xfrm>
              <a:off x="4588119" y="4162769"/>
              <a:ext cx="1790224" cy="19779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958B02-9BA0-78A1-7C39-C16A40F6B6CA}"/>
                </a:ext>
              </a:extLst>
            </p:cNvPr>
            <p:cNvSpPr txBox="1"/>
            <p:nvPr/>
          </p:nvSpPr>
          <p:spPr>
            <a:xfrm>
              <a:off x="5052068" y="4266176"/>
              <a:ext cx="12395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i="1" dirty="0">
                  <a:solidFill>
                    <a:schemeClr val="accent6"/>
                  </a:solidFill>
                </a:rPr>
                <a:t>Boosting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2AEB79-6FF1-A759-6C27-B6E23673B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862"/>
            <a:stretch/>
          </p:blipFill>
          <p:spPr>
            <a:xfrm>
              <a:off x="6457143" y="4162769"/>
              <a:ext cx="1734816" cy="197798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5CE279-5CC9-E4E5-4C02-5884FB6A5F9D}"/>
                </a:ext>
              </a:extLst>
            </p:cNvPr>
            <p:cNvSpPr txBox="1"/>
            <p:nvPr/>
          </p:nvSpPr>
          <p:spPr>
            <a:xfrm>
              <a:off x="6929725" y="4261854"/>
              <a:ext cx="12950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1"/>
                  </a:solidFill>
                </a:rPr>
                <a:t>Dragging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B97FE32-E94F-A4F1-BF4A-F2A1107F460C}"/>
              </a:ext>
            </a:extLst>
          </p:cNvPr>
          <p:cNvSpPr txBox="1"/>
          <p:nvPr/>
        </p:nvSpPr>
        <p:spPr>
          <a:xfrm>
            <a:off x="6490450" y="4801762"/>
            <a:ext cx="49762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Dissipative processes: 2p2h, FSI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Dynamical evolution of nuclear medium effects can be mapped out via beam energy scan at </a:t>
            </a:r>
            <a:r>
              <a:rPr lang="en-US" sz="20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nuSTORM</a:t>
            </a:r>
            <a:endParaRPr lang="en-US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FCD5A6-19A5-64A9-93F2-5C7160AF16ED}"/>
              </a:ext>
            </a:extLst>
          </p:cNvPr>
          <p:cNvSpPr/>
          <p:nvPr/>
        </p:nvSpPr>
        <p:spPr>
          <a:xfrm>
            <a:off x="3968675" y="826452"/>
            <a:ext cx="1652195" cy="2909666"/>
          </a:xfrm>
          <a:prstGeom prst="rect">
            <a:avLst/>
          </a:prstGeom>
          <a:solidFill>
            <a:schemeClr val="accent5">
              <a:alpha val="4982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7C3CA7-5367-643B-E86E-AFB1F0C83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450" y="534206"/>
            <a:ext cx="5213870" cy="37286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AEA5795-3979-3522-4359-DAD80E8DC05F}"/>
              </a:ext>
            </a:extLst>
          </p:cNvPr>
          <p:cNvSpPr txBox="1"/>
          <p:nvPr/>
        </p:nvSpPr>
        <p:spPr>
          <a:xfrm>
            <a:off x="10882811" y="580231"/>
            <a:ext cx="7521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W. Chang</a:t>
            </a:r>
          </a:p>
        </p:txBody>
      </p:sp>
    </p:spTree>
    <p:extLst>
      <p:ext uri="{BB962C8B-B14F-4D97-AF65-F5344CB8AC3E}">
        <p14:creationId xmlns:p14="http://schemas.microsoft.com/office/powerpoint/2010/main" val="1973703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A784B-C658-B43E-FCFE-051FDC375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176B1-A110-CEE0-E783-CDFF71FA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CAA5A-8B5D-8967-E957-3D325BF0D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7" name="Picture 6" descr="A large crowd of people in a large arena&#10;&#10;Description automatically generated">
            <a:extLst>
              <a:ext uri="{FF2B5EF4-FFF2-40B4-BE49-F238E27FC236}">
                <a16:creationId xmlns:a16="http://schemas.microsoft.com/office/drawing/2014/main" id="{27B8BFE0-18E6-0FA3-CAA5-486E83365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815" y="1476369"/>
            <a:ext cx="5441815" cy="4081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312AC4-B8CE-2053-7A6D-E9B0980C413B}"/>
              </a:ext>
            </a:extLst>
          </p:cNvPr>
          <p:cNvSpPr txBox="1"/>
          <p:nvPr/>
        </p:nvSpPr>
        <p:spPr>
          <a:xfrm>
            <a:off x="6562623" y="1503167"/>
            <a:ext cx="31229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Nucleus ~ 1 mm</a:t>
            </a:r>
          </a:p>
        </p:txBody>
      </p:sp>
      <p:pic>
        <p:nvPicPr>
          <p:cNvPr id="11" name="Picture 10" descr="A large red sphere in the middle of a city&#10;&#10;Description automatically generated">
            <a:extLst>
              <a:ext uri="{FF2B5EF4-FFF2-40B4-BE49-F238E27FC236}">
                <a16:creationId xmlns:a16="http://schemas.microsoft.com/office/drawing/2014/main" id="{BA092672-D393-3C61-D1C2-EF2AD9254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36" y="1476370"/>
            <a:ext cx="5432716" cy="40813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C3E145-9934-A2B1-814A-ADDE175292B7}"/>
              </a:ext>
            </a:extLst>
          </p:cNvPr>
          <p:cNvSpPr txBox="1"/>
          <p:nvPr/>
        </p:nvSpPr>
        <p:spPr>
          <a:xfrm>
            <a:off x="437530" y="1503167"/>
            <a:ext cx="37016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Atom ~ The Sphere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0CF6F6-6381-93BC-46F0-361A51FCFEE2}"/>
              </a:ext>
            </a:extLst>
          </p:cNvPr>
          <p:cNvGrpSpPr/>
          <p:nvPr/>
        </p:nvGrpSpPr>
        <p:grpSpPr>
          <a:xfrm>
            <a:off x="1061605" y="5023650"/>
            <a:ext cx="3811979" cy="369332"/>
            <a:chOff x="1199408" y="5878286"/>
            <a:chExt cx="3811979" cy="369332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1A364A6-43DC-ABDC-C6BF-0FF12A59AFC5}"/>
                </a:ext>
              </a:extLst>
            </p:cNvPr>
            <p:cNvCxnSpPr>
              <a:cxnSpLocks/>
            </p:cNvCxnSpPr>
            <p:nvPr/>
          </p:nvCxnSpPr>
          <p:spPr>
            <a:xfrm>
              <a:off x="1199408" y="5878286"/>
              <a:ext cx="3811979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455099-3197-A67A-C543-C25C22585F51}"/>
                </a:ext>
              </a:extLst>
            </p:cNvPr>
            <p:cNvSpPr txBox="1"/>
            <p:nvPr/>
          </p:nvSpPr>
          <p:spPr>
            <a:xfrm>
              <a:off x="2607604" y="5878286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157 m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4FA8E42-C731-4EEE-8706-F3B9E1065FA3}"/>
              </a:ext>
            </a:extLst>
          </p:cNvPr>
          <p:cNvSpPr txBox="1"/>
          <p:nvPr/>
        </p:nvSpPr>
        <p:spPr>
          <a:xfrm>
            <a:off x="8135983" y="5650593"/>
            <a:ext cx="384067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Source: </a:t>
            </a:r>
            <a:r>
              <a:rPr lang="en-US" sz="1000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https://en.wikipedia.org/wiki/Sphere_(venue)</a:t>
            </a:r>
            <a:r>
              <a:rPr lang="en-US" sz="10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01388C-D213-2C8D-66B1-10B77C4935D6}"/>
              </a:ext>
            </a:extLst>
          </p:cNvPr>
          <p:cNvSpPr txBox="1"/>
          <p:nvPr/>
        </p:nvSpPr>
        <p:spPr>
          <a:xfrm>
            <a:off x="4038600" y="59419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568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43AC5-17B0-A836-B063-CA0F41C76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6112E5-1D7F-26F7-CDF7-BD4B9D7AA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23080"/>
          <a:stretch/>
        </p:blipFill>
        <p:spPr>
          <a:xfrm>
            <a:off x="2485286" y="3865495"/>
            <a:ext cx="7714602" cy="22162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E6C2C1-10CD-8A26-CE00-F713380DD837}"/>
              </a:ext>
            </a:extLst>
          </p:cNvPr>
          <p:cNvSpPr txBox="1"/>
          <p:nvPr/>
        </p:nvSpPr>
        <p:spPr>
          <a:xfrm>
            <a:off x="1108813" y="3703394"/>
            <a:ext cx="1254993" cy="52480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DUNE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99A835-BE32-F161-62BD-39BB845B0B23}"/>
              </a:ext>
            </a:extLst>
          </p:cNvPr>
          <p:cNvGrpSpPr/>
          <p:nvPr/>
        </p:nvGrpSpPr>
        <p:grpSpPr>
          <a:xfrm>
            <a:off x="2073019" y="783169"/>
            <a:ext cx="4559132" cy="2533650"/>
            <a:chOff x="2073019" y="783169"/>
            <a:chExt cx="4559132" cy="25336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95E0580-669A-C5DC-5EDF-75D7DF0BF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 r="29121"/>
            <a:stretch>
              <a:fillRect/>
            </a:stretch>
          </p:blipFill>
          <p:spPr>
            <a:xfrm>
              <a:off x="2073019" y="1178337"/>
              <a:ext cx="3822030" cy="2138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6E25A5-706D-3874-04AA-84D4E942D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5225221" y="783169"/>
              <a:ext cx="1406930" cy="19856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396AA9FF-219E-799C-ECF7-E6A8F71A2D6A}"/>
              </a:ext>
            </a:extLst>
          </p:cNvPr>
          <p:cNvSpPr/>
          <p:nvPr/>
        </p:nvSpPr>
        <p:spPr>
          <a:xfrm>
            <a:off x="6790567" y="4461115"/>
            <a:ext cx="198564" cy="2135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25400">
            <a:solidFill>
              <a:srgbClr val="FFFF00"/>
            </a:solidFill>
            <a:prstDash val="solid"/>
          </a:ln>
        </p:spPr>
        <p:txBody>
          <a:bodyPr vert="horz" wrap="none" lIns="97976" tIns="57152" rIns="97976" bIns="57152" anchor="ctr" anchorCtr="0" compatLnSpc="0">
            <a:noAutofit/>
          </a:bodyPr>
          <a:lstStyle/>
          <a:p>
            <a:pPr hangingPunct="0"/>
            <a:endParaRPr lang="en-US" sz="1633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15" name="Straight Connector 14">
            <a:extLst>
              <a:ext uri="{FF2B5EF4-FFF2-40B4-BE49-F238E27FC236}">
                <a16:creationId xmlns:a16="http://schemas.microsoft.com/office/drawing/2014/main" id="{2D006308-DCA2-A3E8-42EC-330A724706A7}"/>
              </a:ext>
            </a:extLst>
          </p:cNvPr>
          <p:cNvSpPr/>
          <p:nvPr/>
        </p:nvSpPr>
        <p:spPr>
          <a:xfrm flipH="1">
            <a:off x="6865437" y="3703393"/>
            <a:ext cx="10375" cy="577153"/>
          </a:xfrm>
          <a:prstGeom prst="line">
            <a:avLst/>
          </a:prstGeom>
          <a:noFill/>
          <a:ln w="25400">
            <a:solidFill>
              <a:srgbClr val="FF8000"/>
            </a:solidFill>
            <a:prstDash val="solid"/>
          </a:ln>
        </p:spPr>
        <p:txBody>
          <a:bodyPr vert="horz" wrap="none" lIns="97976" tIns="57152" rIns="97976" bIns="57152" anchor="ctr" anchorCtr="0" compatLnSpc="0"/>
          <a:lstStyle/>
          <a:p>
            <a:pPr hangingPunct="0"/>
            <a:endParaRPr lang="en-US" sz="1633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8C23E9F-604C-D18A-893B-57B39A42EF44}"/>
              </a:ext>
            </a:extLst>
          </p:cNvPr>
          <p:cNvSpPr/>
          <p:nvPr/>
        </p:nvSpPr>
        <p:spPr>
          <a:xfrm>
            <a:off x="4953166" y="2689939"/>
            <a:ext cx="198564" cy="2135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25400">
            <a:solidFill>
              <a:srgbClr val="FFFF00"/>
            </a:solidFill>
            <a:prstDash val="solid"/>
          </a:ln>
        </p:spPr>
        <p:txBody>
          <a:bodyPr vert="horz" wrap="none" lIns="97976" tIns="57152" rIns="97976" bIns="57152" anchor="ctr" anchorCtr="0" compatLnSpc="0">
            <a:noAutofit/>
          </a:bodyPr>
          <a:lstStyle/>
          <a:p>
            <a:pPr hangingPunct="0"/>
            <a:endParaRPr lang="en-US" sz="1633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DA2AEFAF-14AD-62E7-6CDD-FF55130B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63C0247-6A8A-689E-A255-4F6C2EB29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40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AFB059-11B7-06B5-CABC-1170E8125B0D}"/>
              </a:ext>
            </a:extLst>
          </p:cNvPr>
          <p:cNvSpPr txBox="1"/>
          <p:nvPr/>
        </p:nvSpPr>
        <p:spPr>
          <a:xfrm>
            <a:off x="0" y="0"/>
            <a:ext cx="6386590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Accelerator Neutrino Experiments</a:t>
            </a:r>
            <a:endParaRPr lang="en-US" sz="3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p:sp>
        <p:nvSpPr>
          <p:cNvPr id="14" name="Straight Connector 13">
            <a:extLst>
              <a:ext uri="{FF2B5EF4-FFF2-40B4-BE49-F238E27FC236}">
                <a16:creationId xmlns:a16="http://schemas.microsoft.com/office/drawing/2014/main" id="{26D22C65-39CC-9C2E-33B8-C47FF731F612}"/>
              </a:ext>
            </a:extLst>
          </p:cNvPr>
          <p:cNvSpPr/>
          <p:nvPr/>
        </p:nvSpPr>
        <p:spPr>
          <a:xfrm flipH="1" flipV="1">
            <a:off x="5142269" y="2851761"/>
            <a:ext cx="1358615" cy="598682"/>
          </a:xfrm>
          <a:prstGeom prst="line">
            <a:avLst/>
          </a:prstGeom>
          <a:noFill/>
          <a:ln w="25400">
            <a:solidFill>
              <a:srgbClr val="FF8000"/>
            </a:solidFill>
            <a:prstDash val="solid"/>
          </a:ln>
        </p:spPr>
        <p:txBody>
          <a:bodyPr vert="horz" wrap="none" lIns="97976" tIns="57152" rIns="97976" bIns="57152" anchor="ctr" anchorCtr="0" compatLnSpc="0"/>
          <a:lstStyle/>
          <a:p>
            <a:pPr hangingPunct="0"/>
            <a:endParaRPr lang="en-US" sz="1633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35E765-39F6-D46F-193F-81A1A85A9E31}"/>
              </a:ext>
            </a:extLst>
          </p:cNvPr>
          <p:cNvSpPr txBox="1"/>
          <p:nvPr/>
        </p:nvSpPr>
        <p:spPr>
          <a:xfrm>
            <a:off x="414550" y="2558186"/>
            <a:ext cx="2643518" cy="49710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/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T2K</a:t>
            </a: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 / </a:t>
            </a:r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Hyper-K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351C9-AC5D-927D-B19F-89308B245DD1}"/>
              </a:ext>
            </a:extLst>
          </p:cNvPr>
          <p:cNvSpPr txBox="1"/>
          <p:nvPr/>
        </p:nvSpPr>
        <p:spPr>
          <a:xfrm>
            <a:off x="3162696" y="2915818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T2K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516362-ECA8-E5CC-6E3D-81A0547B85CD}"/>
              </a:ext>
            </a:extLst>
          </p:cNvPr>
          <p:cNvSpPr txBox="1"/>
          <p:nvPr/>
        </p:nvSpPr>
        <p:spPr>
          <a:xfrm>
            <a:off x="2743992" y="5833984"/>
            <a:ext cx="5485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DUNE</a:t>
            </a: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BFA2BF01-10D6-2FD1-31BC-AC84E63B1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46ED28-35B0-3E4A-DAA7-9EF7C4ADFAA7}"/>
              </a:ext>
            </a:extLst>
          </p:cNvPr>
          <p:cNvGrpSpPr/>
          <p:nvPr/>
        </p:nvGrpSpPr>
        <p:grpSpPr>
          <a:xfrm>
            <a:off x="8220979" y="412693"/>
            <a:ext cx="3132821" cy="2936983"/>
            <a:chOff x="8220979" y="896168"/>
            <a:chExt cx="3132821" cy="293698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B24F13A-9EBE-B47B-0791-E8466DCB0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 l="3490"/>
            <a:stretch/>
          </p:blipFill>
          <p:spPr>
            <a:xfrm>
              <a:off x="8220979" y="896168"/>
              <a:ext cx="2375267" cy="29369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8885DF1-93AC-480C-6EA0-F4A13B64977F}"/>
                </a:ext>
              </a:extLst>
            </p:cNvPr>
            <p:cNvSpPr txBox="1"/>
            <p:nvPr/>
          </p:nvSpPr>
          <p:spPr>
            <a:xfrm>
              <a:off x="10111941" y="3237941"/>
              <a:ext cx="1241859" cy="46570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/>
            <a:lstStyle/>
            <a:p>
              <a:pPr hangingPunct="0"/>
              <a:r>
                <a:rPr lang="en-US" sz="3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rPr>
                <a:t>NOvA</a:t>
              </a:r>
              <a:endPara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27765E8F-1816-B07B-05FA-6644E6A623D3}"/>
                </a:ext>
              </a:extLst>
            </p:cNvPr>
            <p:cNvSpPr/>
            <p:nvPr/>
          </p:nvSpPr>
          <p:spPr>
            <a:xfrm>
              <a:off x="9506104" y="2389317"/>
              <a:ext cx="198564" cy="2135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25400">
              <a:solidFill>
                <a:srgbClr val="FFFF00"/>
              </a:solidFill>
              <a:prstDash val="solid"/>
            </a:ln>
          </p:spPr>
          <p:txBody>
            <a:bodyPr vert="horz" wrap="none" lIns="97976" tIns="57152" rIns="97976" bIns="57152" anchor="ctr" anchorCtr="0" compatLnSpc="0">
              <a:noAutofit/>
            </a:bodyPr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59BD527-91BA-58D3-F8A4-3BA8E586C838}"/>
                </a:ext>
              </a:extLst>
            </p:cNvPr>
            <p:cNvSpPr txBox="1"/>
            <p:nvPr/>
          </p:nvSpPr>
          <p:spPr>
            <a:xfrm>
              <a:off x="8614025" y="3406019"/>
              <a:ext cx="5261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schemeClr val="bg1"/>
                  </a:solidFill>
                </a:rPr>
                <a:t>NOvA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31" name="Straight Connector 30">
            <a:extLst>
              <a:ext uri="{FF2B5EF4-FFF2-40B4-BE49-F238E27FC236}">
                <a16:creationId xmlns:a16="http://schemas.microsoft.com/office/drawing/2014/main" id="{94056A65-EF6B-53BE-A08A-F2E35899DB2D}"/>
              </a:ext>
            </a:extLst>
          </p:cNvPr>
          <p:cNvSpPr/>
          <p:nvPr/>
        </p:nvSpPr>
        <p:spPr>
          <a:xfrm flipV="1">
            <a:off x="7164709" y="2119429"/>
            <a:ext cx="2341395" cy="1331014"/>
          </a:xfrm>
          <a:prstGeom prst="line">
            <a:avLst/>
          </a:prstGeom>
          <a:noFill/>
          <a:ln w="25400">
            <a:solidFill>
              <a:srgbClr val="FF8000"/>
            </a:solidFill>
            <a:prstDash val="solid"/>
          </a:ln>
        </p:spPr>
        <p:txBody>
          <a:bodyPr vert="horz" wrap="none" lIns="97976" tIns="57152" rIns="97976" bIns="57152" anchor="ctr" anchorCtr="0" compatLnSpc="0"/>
          <a:lstStyle/>
          <a:p>
            <a:pPr hangingPunct="0"/>
            <a:endParaRPr lang="en-US" sz="1633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4615D0-C605-0E66-B9E2-AB69A4F15536}"/>
              </a:ext>
            </a:extLst>
          </p:cNvPr>
          <p:cNvSpPr txBox="1"/>
          <p:nvPr/>
        </p:nvSpPr>
        <p:spPr>
          <a:xfrm>
            <a:off x="5142269" y="3299363"/>
            <a:ext cx="3399953" cy="3966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en-US" sz="2000" dirty="0">
                <a:solidFill>
                  <a:schemeClr val="accent2"/>
                </a:solidFill>
                <a:latin typeface="Symbol" pitchFamily="2" charset="2"/>
                <a:ea typeface="AR PL KaitiM GB" pitchFamily="2"/>
                <a:cs typeface="Lohit Hindi" pitchFamily="2"/>
              </a:rPr>
              <a:t>n</a:t>
            </a:r>
            <a:r>
              <a:rPr lang="en-US" sz="2000" dirty="0">
                <a:solidFill>
                  <a:schemeClr val="accent2"/>
                </a:solidFill>
                <a:latin typeface="Times New Roman" pitchFamily="18"/>
                <a:ea typeface="AR PL KaitiM GB" pitchFamily="2"/>
                <a:cs typeface="Lohit Hindi" pitchFamily="2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beams via hadron decay</a:t>
            </a:r>
          </a:p>
        </p:txBody>
      </p:sp>
    </p:spTree>
    <p:extLst>
      <p:ext uri="{BB962C8B-B14F-4D97-AF65-F5344CB8AC3E}">
        <p14:creationId xmlns:p14="http://schemas.microsoft.com/office/powerpoint/2010/main" val="9518165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2A457-0557-B044-94D6-D64831B87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23080"/>
          <a:stretch/>
        </p:blipFill>
        <p:spPr>
          <a:xfrm>
            <a:off x="2485286" y="3865495"/>
            <a:ext cx="7714602" cy="22162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8151D2-7C9D-7340-A38C-76A8B5AB62EA}"/>
              </a:ext>
            </a:extLst>
          </p:cNvPr>
          <p:cNvSpPr txBox="1"/>
          <p:nvPr/>
        </p:nvSpPr>
        <p:spPr>
          <a:xfrm>
            <a:off x="1108813" y="3703394"/>
            <a:ext cx="1254993" cy="52480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DUNE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36B134-9796-BAB0-7CE6-0A65AC214266}"/>
              </a:ext>
            </a:extLst>
          </p:cNvPr>
          <p:cNvGrpSpPr/>
          <p:nvPr/>
        </p:nvGrpSpPr>
        <p:grpSpPr>
          <a:xfrm>
            <a:off x="2073019" y="783169"/>
            <a:ext cx="4559132" cy="2533650"/>
            <a:chOff x="2073019" y="783169"/>
            <a:chExt cx="4559132" cy="25336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48B1F77-4372-934F-BBC4-7161A47D5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 r="29121"/>
            <a:stretch>
              <a:fillRect/>
            </a:stretch>
          </p:blipFill>
          <p:spPr>
            <a:xfrm>
              <a:off x="2073019" y="1178337"/>
              <a:ext cx="3822030" cy="2138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E3AB9F-DB4E-594A-A65B-619AF9B63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5225221" y="783169"/>
              <a:ext cx="1406930" cy="19856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Freeform 12">
            <a:extLst>
              <a:ext uri="{FF2B5EF4-FFF2-40B4-BE49-F238E27FC236}">
                <a16:creationId xmlns:a16="http://schemas.microsoft.com/office/drawing/2014/main" id="{A6FC4E49-DAF8-B741-9AD9-29A285610C38}"/>
              </a:ext>
            </a:extLst>
          </p:cNvPr>
          <p:cNvSpPr/>
          <p:nvPr/>
        </p:nvSpPr>
        <p:spPr>
          <a:xfrm>
            <a:off x="6790567" y="4461115"/>
            <a:ext cx="198564" cy="2135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25400">
            <a:solidFill>
              <a:srgbClr val="FFFF00"/>
            </a:solidFill>
            <a:prstDash val="solid"/>
          </a:ln>
        </p:spPr>
        <p:txBody>
          <a:bodyPr vert="horz" wrap="none" lIns="97976" tIns="57152" rIns="97976" bIns="57152" anchor="ctr" anchorCtr="0" compatLnSpc="0">
            <a:noAutofit/>
          </a:bodyPr>
          <a:lstStyle/>
          <a:p>
            <a:pPr hangingPunct="0"/>
            <a:endParaRPr lang="en-US" sz="1633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15" name="Straight Connector 14">
            <a:extLst>
              <a:ext uri="{FF2B5EF4-FFF2-40B4-BE49-F238E27FC236}">
                <a16:creationId xmlns:a16="http://schemas.microsoft.com/office/drawing/2014/main" id="{330C8491-0154-F34B-AF62-6C7979EB613F}"/>
              </a:ext>
            </a:extLst>
          </p:cNvPr>
          <p:cNvSpPr/>
          <p:nvPr/>
        </p:nvSpPr>
        <p:spPr>
          <a:xfrm flipH="1">
            <a:off x="6865437" y="3703393"/>
            <a:ext cx="10375" cy="577153"/>
          </a:xfrm>
          <a:prstGeom prst="line">
            <a:avLst/>
          </a:prstGeom>
          <a:noFill/>
          <a:ln w="25400">
            <a:solidFill>
              <a:srgbClr val="FF8000"/>
            </a:solidFill>
            <a:prstDash val="solid"/>
          </a:ln>
        </p:spPr>
        <p:txBody>
          <a:bodyPr vert="horz" wrap="none" lIns="97976" tIns="57152" rIns="97976" bIns="57152" anchor="ctr" anchorCtr="0" compatLnSpc="0"/>
          <a:lstStyle/>
          <a:p>
            <a:pPr hangingPunct="0"/>
            <a:endParaRPr lang="en-US" sz="1633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E7048FE-871C-D24D-B045-993517E81CC9}"/>
              </a:ext>
            </a:extLst>
          </p:cNvPr>
          <p:cNvSpPr/>
          <p:nvPr/>
        </p:nvSpPr>
        <p:spPr>
          <a:xfrm>
            <a:off x="4953166" y="2689939"/>
            <a:ext cx="198564" cy="2135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25400">
            <a:solidFill>
              <a:srgbClr val="FFFF00"/>
            </a:solidFill>
            <a:prstDash val="solid"/>
          </a:ln>
        </p:spPr>
        <p:txBody>
          <a:bodyPr vert="horz" wrap="none" lIns="97976" tIns="57152" rIns="97976" bIns="57152" anchor="ctr" anchorCtr="0" compatLnSpc="0">
            <a:noAutofit/>
          </a:bodyPr>
          <a:lstStyle/>
          <a:p>
            <a:pPr hangingPunct="0"/>
            <a:endParaRPr lang="en-US" sz="1633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078EA4E1-6784-3746-92E6-CA727A856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F67A013D-AAA9-4E46-8FDB-3E82E831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41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2D304D-0AC9-3E49-BA5B-706854D1358C}"/>
              </a:ext>
            </a:extLst>
          </p:cNvPr>
          <p:cNvSpPr txBox="1"/>
          <p:nvPr/>
        </p:nvSpPr>
        <p:spPr>
          <a:xfrm>
            <a:off x="0" y="0"/>
            <a:ext cx="6386590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Accelerator Neutrino Experiments</a:t>
            </a:r>
            <a:endParaRPr lang="en-US" sz="3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p:sp>
        <p:nvSpPr>
          <p:cNvPr id="14" name="Straight Connector 13">
            <a:extLst>
              <a:ext uri="{FF2B5EF4-FFF2-40B4-BE49-F238E27FC236}">
                <a16:creationId xmlns:a16="http://schemas.microsoft.com/office/drawing/2014/main" id="{21305FFD-0BEA-CA49-B808-67791ED68DEE}"/>
              </a:ext>
            </a:extLst>
          </p:cNvPr>
          <p:cNvSpPr/>
          <p:nvPr/>
        </p:nvSpPr>
        <p:spPr>
          <a:xfrm flipH="1" flipV="1">
            <a:off x="5142269" y="2851761"/>
            <a:ext cx="1358615" cy="598682"/>
          </a:xfrm>
          <a:prstGeom prst="line">
            <a:avLst/>
          </a:prstGeom>
          <a:noFill/>
          <a:ln w="25400">
            <a:solidFill>
              <a:srgbClr val="FF8000"/>
            </a:solidFill>
            <a:prstDash val="solid"/>
          </a:ln>
        </p:spPr>
        <p:txBody>
          <a:bodyPr vert="horz" wrap="none" lIns="97976" tIns="57152" rIns="97976" bIns="57152" anchor="ctr" anchorCtr="0" compatLnSpc="0"/>
          <a:lstStyle/>
          <a:p>
            <a:pPr hangingPunct="0"/>
            <a:endParaRPr lang="en-US" sz="1633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55A58-436E-EB46-AEE5-8D480E5D7DF3}"/>
              </a:ext>
            </a:extLst>
          </p:cNvPr>
          <p:cNvSpPr txBox="1"/>
          <p:nvPr/>
        </p:nvSpPr>
        <p:spPr>
          <a:xfrm>
            <a:off x="414550" y="2558186"/>
            <a:ext cx="2643518" cy="49710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/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T2K</a:t>
            </a: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 / </a:t>
            </a:r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Hyper-K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2BD7B5-2B1F-B52A-7739-BB571CF84340}"/>
              </a:ext>
            </a:extLst>
          </p:cNvPr>
          <p:cNvSpPr txBox="1"/>
          <p:nvPr/>
        </p:nvSpPr>
        <p:spPr>
          <a:xfrm>
            <a:off x="3162696" y="2915818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T2K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E60BF8-FACD-EEA1-65DE-A82C5D03955D}"/>
              </a:ext>
            </a:extLst>
          </p:cNvPr>
          <p:cNvSpPr txBox="1"/>
          <p:nvPr/>
        </p:nvSpPr>
        <p:spPr>
          <a:xfrm>
            <a:off x="2743992" y="5833984"/>
            <a:ext cx="5485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DUNE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027171-778E-DED5-6E3A-280C103AA364}"/>
              </a:ext>
            </a:extLst>
          </p:cNvPr>
          <p:cNvGrpSpPr/>
          <p:nvPr/>
        </p:nvGrpSpPr>
        <p:grpSpPr>
          <a:xfrm>
            <a:off x="8220979" y="412693"/>
            <a:ext cx="3132821" cy="2936983"/>
            <a:chOff x="8220979" y="896168"/>
            <a:chExt cx="3132821" cy="29369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557508D-7E49-DF4F-A06F-7AA2927D2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 l="3490"/>
            <a:stretch/>
          </p:blipFill>
          <p:spPr>
            <a:xfrm>
              <a:off x="8220979" y="896168"/>
              <a:ext cx="2375267" cy="29369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E951-C036-F04F-AB93-512F937105EE}"/>
                </a:ext>
              </a:extLst>
            </p:cNvPr>
            <p:cNvSpPr txBox="1"/>
            <p:nvPr/>
          </p:nvSpPr>
          <p:spPr>
            <a:xfrm>
              <a:off x="10111941" y="3237941"/>
              <a:ext cx="1241859" cy="46570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/>
            <a:lstStyle/>
            <a:p>
              <a:pPr hangingPunct="0"/>
              <a:r>
                <a:rPr lang="en-US" sz="3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rPr>
                <a:t>NOvA</a:t>
              </a:r>
              <a:endPara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48C24E5-B13E-C54A-9DD2-C93B2FFAAC6D}"/>
                </a:ext>
              </a:extLst>
            </p:cNvPr>
            <p:cNvSpPr/>
            <p:nvPr/>
          </p:nvSpPr>
          <p:spPr>
            <a:xfrm>
              <a:off x="9506104" y="2389317"/>
              <a:ext cx="198564" cy="2135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25400">
              <a:solidFill>
                <a:srgbClr val="FFFF00"/>
              </a:solidFill>
              <a:prstDash val="solid"/>
            </a:ln>
          </p:spPr>
          <p:txBody>
            <a:bodyPr vert="horz" wrap="none" lIns="97976" tIns="57152" rIns="97976" bIns="57152" anchor="ctr" anchorCtr="0" compatLnSpc="0">
              <a:noAutofit/>
            </a:bodyPr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E57BF8-8591-3738-2B18-B3B98CF0F0CC}"/>
                </a:ext>
              </a:extLst>
            </p:cNvPr>
            <p:cNvSpPr txBox="1"/>
            <p:nvPr/>
          </p:nvSpPr>
          <p:spPr>
            <a:xfrm>
              <a:off x="8614025" y="3406019"/>
              <a:ext cx="5261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schemeClr val="bg1"/>
                  </a:solidFill>
                </a:rPr>
                <a:t>NOvA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8647756F-A1DF-E47A-2D6B-4974295CE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  <a:endParaRPr lang="en-US" dirty="0"/>
          </a:p>
        </p:txBody>
      </p:sp>
      <p:sp>
        <p:nvSpPr>
          <p:cNvPr id="16" name="Straight Connector 15">
            <a:extLst>
              <a:ext uri="{FF2B5EF4-FFF2-40B4-BE49-F238E27FC236}">
                <a16:creationId xmlns:a16="http://schemas.microsoft.com/office/drawing/2014/main" id="{EDEF98D7-CE8B-1F44-98C8-28574E7F2F9F}"/>
              </a:ext>
            </a:extLst>
          </p:cNvPr>
          <p:cNvSpPr/>
          <p:nvPr/>
        </p:nvSpPr>
        <p:spPr>
          <a:xfrm flipV="1">
            <a:off x="7164709" y="2119429"/>
            <a:ext cx="2341395" cy="1331014"/>
          </a:xfrm>
          <a:prstGeom prst="line">
            <a:avLst/>
          </a:prstGeom>
          <a:noFill/>
          <a:ln w="25400">
            <a:solidFill>
              <a:srgbClr val="FF8000"/>
            </a:solidFill>
            <a:prstDash val="solid"/>
          </a:ln>
        </p:spPr>
        <p:txBody>
          <a:bodyPr vert="horz" wrap="none" lIns="97976" tIns="57152" rIns="97976" bIns="57152" anchor="ctr" anchorCtr="0" compatLnSpc="0"/>
          <a:lstStyle/>
          <a:p>
            <a:pPr hangingPunct="0"/>
            <a:endParaRPr lang="en-US" sz="1633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77BE6B-A603-EDC5-CCF6-CCFA8F6D645D}"/>
              </a:ext>
            </a:extLst>
          </p:cNvPr>
          <p:cNvSpPr txBox="1"/>
          <p:nvPr/>
        </p:nvSpPr>
        <p:spPr>
          <a:xfrm>
            <a:off x="1652606" y="3299363"/>
            <a:ext cx="9435944" cy="3966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Near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Detectors to constrain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  <a:ea typeface="AR PL KaitiM GB" pitchFamily="2"/>
                <a:cs typeface="Arial" panose="020B0604020202020204" pitchFamily="34" charset="0"/>
              </a:rPr>
              <a:t>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flux </a:t>
            </a:r>
            <a:r>
              <a:rPr lang="en-US" sz="2000" b="1" i="1" dirty="0">
                <a:solidFill>
                  <a:schemeClr val="accent2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and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 cross section </a:t>
            </a:r>
            <a:r>
              <a:rPr lang="en-US" sz="2000" b="1" i="1" dirty="0">
                <a:solidFill>
                  <a:schemeClr val="accent2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together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 (no oscillation)</a:t>
            </a:r>
          </a:p>
        </p:txBody>
      </p:sp>
    </p:spTree>
    <p:extLst>
      <p:ext uri="{BB962C8B-B14F-4D97-AF65-F5344CB8AC3E}">
        <p14:creationId xmlns:p14="http://schemas.microsoft.com/office/powerpoint/2010/main" val="1924871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161ED-C1B8-1767-9CDC-8F891B388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EB7095-A0A9-BAA0-A7DF-584A559BA59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490"/>
          <a:stretch/>
        </p:blipFill>
        <p:spPr>
          <a:xfrm>
            <a:off x="8220979" y="412693"/>
            <a:ext cx="2375267" cy="2936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316071-7F52-D173-5A61-CCA4AFCC09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t="23080"/>
          <a:stretch/>
        </p:blipFill>
        <p:spPr>
          <a:xfrm>
            <a:off x="2485286" y="3865495"/>
            <a:ext cx="7714602" cy="221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D6BE97-E221-EAB8-D833-8E769271F31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r="29121"/>
          <a:stretch>
            <a:fillRect/>
          </a:stretch>
        </p:blipFill>
        <p:spPr>
          <a:xfrm>
            <a:off x="2073019" y="1178337"/>
            <a:ext cx="3822030" cy="21384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A166DB-70A8-BA5E-2B64-3FAB0567E92A}"/>
              </a:ext>
            </a:extLst>
          </p:cNvPr>
          <p:cNvSpPr txBox="1"/>
          <p:nvPr/>
        </p:nvSpPr>
        <p:spPr>
          <a:xfrm>
            <a:off x="414550" y="2558186"/>
            <a:ext cx="2643518" cy="49710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/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T2K</a:t>
            </a:r>
            <a:r>
              <a:rPr lang="en-US" sz="3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 / </a:t>
            </a:r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Hyper-K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FE0527-FAE6-5311-0A5C-4F945EAE00F9}"/>
              </a:ext>
            </a:extLst>
          </p:cNvPr>
          <p:cNvSpPr txBox="1"/>
          <p:nvPr/>
        </p:nvSpPr>
        <p:spPr>
          <a:xfrm>
            <a:off x="1108813" y="3703394"/>
            <a:ext cx="1254993" cy="52480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DUNE</a:t>
            </a:r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48F08D-6240-E396-D7E2-676D9DB1A4B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225221" y="783169"/>
            <a:ext cx="1406930" cy="19856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7A54735E-EF67-6EB7-8F32-8BB4793F159A}"/>
              </a:ext>
            </a:extLst>
          </p:cNvPr>
          <p:cNvSpPr/>
          <p:nvPr/>
        </p:nvSpPr>
        <p:spPr>
          <a:xfrm>
            <a:off x="4000857" y="5151728"/>
            <a:ext cx="198564" cy="2135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25400">
            <a:solidFill>
              <a:srgbClr val="FFFF00"/>
            </a:solidFill>
            <a:prstDash val="solid"/>
          </a:ln>
        </p:spPr>
        <p:txBody>
          <a:bodyPr vert="horz" wrap="none" lIns="97976" tIns="57152" rIns="97976" bIns="57152" anchor="ctr" anchorCtr="0" compatLnSpc="0">
            <a:noAutofit/>
          </a:bodyPr>
          <a:lstStyle/>
          <a:p>
            <a:pPr hangingPunct="0"/>
            <a:endParaRPr lang="en-US" sz="1633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66DCCE8-0359-612A-0002-BD0BE44E738E}"/>
              </a:ext>
            </a:extLst>
          </p:cNvPr>
          <p:cNvSpPr/>
          <p:nvPr/>
        </p:nvSpPr>
        <p:spPr>
          <a:xfrm>
            <a:off x="4455793" y="1681070"/>
            <a:ext cx="198564" cy="21358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25400">
            <a:solidFill>
              <a:srgbClr val="FFFF00"/>
            </a:solidFill>
            <a:prstDash val="solid"/>
          </a:ln>
        </p:spPr>
        <p:txBody>
          <a:bodyPr vert="horz" wrap="none" lIns="97976" tIns="57152" rIns="97976" bIns="57152" anchor="ctr" anchorCtr="0" compatLnSpc="0">
            <a:noAutofit/>
          </a:bodyPr>
          <a:lstStyle/>
          <a:p>
            <a:pPr hangingPunct="0"/>
            <a:endParaRPr lang="en-US" sz="1633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1F68DF-EE04-A122-216D-D6052C3D4EA3}"/>
              </a:ext>
            </a:extLst>
          </p:cNvPr>
          <p:cNvGrpSpPr/>
          <p:nvPr/>
        </p:nvGrpSpPr>
        <p:grpSpPr>
          <a:xfrm>
            <a:off x="8614025" y="562710"/>
            <a:ext cx="2739775" cy="2657462"/>
            <a:chOff x="8614025" y="562710"/>
            <a:chExt cx="2739775" cy="265746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ED4FD81-E0CD-E5FA-C5FB-0D382E94DB4F}"/>
                </a:ext>
              </a:extLst>
            </p:cNvPr>
            <p:cNvGrpSpPr/>
            <p:nvPr/>
          </p:nvGrpSpPr>
          <p:grpSpPr>
            <a:xfrm>
              <a:off x="8614025" y="2754466"/>
              <a:ext cx="2739775" cy="465706"/>
              <a:chOff x="8614025" y="3237941"/>
              <a:chExt cx="2739775" cy="465706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A56475-274B-5D8B-7118-CE468146C3F9}"/>
                  </a:ext>
                </a:extLst>
              </p:cNvPr>
              <p:cNvSpPr txBox="1"/>
              <p:nvPr/>
            </p:nvSpPr>
            <p:spPr>
              <a:xfrm>
                <a:off x="10111941" y="3237941"/>
                <a:ext cx="1241859" cy="465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/>
              <a:lstStyle/>
              <a:p>
                <a:pPr hangingPunct="0"/>
                <a:r>
                  <a:rPr lang="en-US" sz="30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NOvA</a:t>
                </a:r>
                <a:endParaRPr lang="en-US" sz="3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8C80C9E-32F9-69EE-51E1-F69C199CE8C3}"/>
                  </a:ext>
                </a:extLst>
              </p:cNvPr>
              <p:cNvSpPr txBox="1"/>
              <p:nvPr/>
            </p:nvSpPr>
            <p:spPr>
              <a:xfrm>
                <a:off x="8614025" y="3406019"/>
                <a:ext cx="52610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>
                    <a:solidFill>
                      <a:schemeClr val="bg1"/>
                    </a:solidFill>
                  </a:rPr>
                  <a:t>NOvA</a:t>
                </a:r>
                <a:endParaRPr lang="en-US" sz="1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5D2BF6B-AAC2-E03E-3E77-0587674D6971}"/>
                </a:ext>
              </a:extLst>
            </p:cNvPr>
            <p:cNvSpPr/>
            <p:nvPr/>
          </p:nvSpPr>
          <p:spPr>
            <a:xfrm>
              <a:off x="8769832" y="562710"/>
              <a:ext cx="198564" cy="21358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25400">
              <a:solidFill>
                <a:srgbClr val="FFFF00"/>
              </a:solidFill>
              <a:prstDash val="solid"/>
            </a:ln>
          </p:spPr>
          <p:txBody>
            <a:bodyPr vert="horz" wrap="none" lIns="97976" tIns="57152" rIns="97976" bIns="57152" anchor="ctr" anchorCtr="0" compatLnSpc="0">
              <a:noAutofit/>
            </a:bodyPr>
            <a:lstStyle/>
            <a:p>
              <a:pPr hangingPunct="0"/>
              <a:endParaRPr lang="en-US" sz="1633"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</p:grp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1B694DFD-A71C-1F5E-B134-C671D8088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D909429-3826-40BE-05D0-F3EA61931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42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09BCC7-D52A-18DC-11C0-721AD553B635}"/>
              </a:ext>
            </a:extLst>
          </p:cNvPr>
          <p:cNvSpPr txBox="1"/>
          <p:nvPr/>
        </p:nvSpPr>
        <p:spPr>
          <a:xfrm>
            <a:off x="0" y="0"/>
            <a:ext cx="6386590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Accelerator Neutrino Experiments</a:t>
            </a:r>
            <a:endParaRPr lang="en-US" sz="3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p:sp>
        <p:nvSpPr>
          <p:cNvPr id="14" name="Straight Connector 13">
            <a:extLst>
              <a:ext uri="{FF2B5EF4-FFF2-40B4-BE49-F238E27FC236}">
                <a16:creationId xmlns:a16="http://schemas.microsoft.com/office/drawing/2014/main" id="{0795DF49-144A-4009-E23D-4D8D1D3B705A}"/>
              </a:ext>
            </a:extLst>
          </p:cNvPr>
          <p:cNvSpPr/>
          <p:nvPr/>
        </p:nvSpPr>
        <p:spPr>
          <a:xfrm flipH="1" flipV="1">
            <a:off x="4654356" y="1894657"/>
            <a:ext cx="1846527" cy="1555786"/>
          </a:xfrm>
          <a:prstGeom prst="line">
            <a:avLst/>
          </a:prstGeom>
          <a:noFill/>
          <a:ln w="25400">
            <a:solidFill>
              <a:srgbClr val="FF8000"/>
            </a:solidFill>
            <a:prstDash val="solid"/>
          </a:ln>
        </p:spPr>
        <p:txBody>
          <a:bodyPr vert="horz" wrap="none" lIns="97976" tIns="57152" rIns="97976" bIns="57152" anchor="ctr" anchorCtr="0" compatLnSpc="0"/>
          <a:lstStyle/>
          <a:p>
            <a:pPr hangingPunct="0"/>
            <a:endParaRPr lang="en-US" sz="1633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16" name="Straight Connector 15">
            <a:extLst>
              <a:ext uri="{FF2B5EF4-FFF2-40B4-BE49-F238E27FC236}">
                <a16:creationId xmlns:a16="http://schemas.microsoft.com/office/drawing/2014/main" id="{20BFF7F0-E269-E10D-EB99-FFFC90590D92}"/>
              </a:ext>
            </a:extLst>
          </p:cNvPr>
          <p:cNvSpPr/>
          <p:nvPr/>
        </p:nvSpPr>
        <p:spPr>
          <a:xfrm flipV="1">
            <a:off x="7164709" y="776297"/>
            <a:ext cx="1605123" cy="2674146"/>
          </a:xfrm>
          <a:prstGeom prst="line">
            <a:avLst/>
          </a:prstGeom>
          <a:noFill/>
          <a:ln w="25400">
            <a:solidFill>
              <a:srgbClr val="FF8000"/>
            </a:solidFill>
            <a:prstDash val="solid"/>
          </a:ln>
        </p:spPr>
        <p:txBody>
          <a:bodyPr vert="horz" wrap="none" lIns="97976" tIns="57152" rIns="97976" bIns="57152" anchor="ctr" anchorCtr="0" compatLnSpc="0"/>
          <a:lstStyle/>
          <a:p>
            <a:pPr hangingPunct="0"/>
            <a:endParaRPr lang="en-US" sz="1633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FAEEA89F-F490-AE5D-1B22-61C6834B2086}"/>
              </a:ext>
            </a:extLst>
          </p:cNvPr>
          <p:cNvSpPr/>
          <p:nvPr/>
        </p:nvSpPr>
        <p:spPr>
          <a:xfrm flipH="1">
            <a:off x="4199420" y="3703393"/>
            <a:ext cx="2676391" cy="1341737"/>
          </a:xfrm>
          <a:prstGeom prst="line">
            <a:avLst/>
          </a:prstGeom>
          <a:noFill/>
          <a:ln w="25400">
            <a:solidFill>
              <a:srgbClr val="FF8000"/>
            </a:solidFill>
            <a:prstDash val="solid"/>
          </a:ln>
        </p:spPr>
        <p:txBody>
          <a:bodyPr vert="horz" wrap="none" lIns="97976" tIns="57152" rIns="97976" bIns="57152" anchor="ctr" anchorCtr="0" compatLnSpc="0"/>
          <a:lstStyle/>
          <a:p>
            <a:pPr hangingPunct="0"/>
            <a:endParaRPr lang="en-US" sz="1633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5BB479-3E67-1993-CA11-76B44BDC6084}"/>
              </a:ext>
            </a:extLst>
          </p:cNvPr>
          <p:cNvSpPr txBox="1"/>
          <p:nvPr/>
        </p:nvSpPr>
        <p:spPr>
          <a:xfrm>
            <a:off x="4455793" y="3299363"/>
            <a:ext cx="5098110" cy="3966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algn="ctr" hangingPunct="0"/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Far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Detectors to measure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  <a:ea typeface="AR PL KaitiM GB" pitchFamily="2"/>
                <a:cs typeface="Arial" panose="020B0604020202020204" pitchFamily="34" charset="0"/>
              </a:rPr>
              <a:t>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oscillation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6C42AF-8A44-C363-CAB5-41685643C8A5}"/>
              </a:ext>
            </a:extLst>
          </p:cNvPr>
          <p:cNvSpPr txBox="1"/>
          <p:nvPr/>
        </p:nvSpPr>
        <p:spPr>
          <a:xfrm>
            <a:off x="3162696" y="2915818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T2K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A7F525-3362-02F9-C17D-1B4DCF5D63CE}"/>
              </a:ext>
            </a:extLst>
          </p:cNvPr>
          <p:cNvSpPr txBox="1"/>
          <p:nvPr/>
        </p:nvSpPr>
        <p:spPr>
          <a:xfrm>
            <a:off x="2743992" y="5833984"/>
            <a:ext cx="5485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DUNE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FF02D4C1-EF2D-022F-FCE0-8160554ED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537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A15F71-8569-BABF-EC7A-72D8651A7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4B86C-46A9-8D5F-782C-278172AA4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A38-5BB0-1D46-AC14-125393B45BB7}" type="slidenum">
              <a:rPr lang="en-US" smtClean="0"/>
              <a:t>43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9">
                <a:extLst>
                  <a:ext uri="{FF2B5EF4-FFF2-40B4-BE49-F238E27FC236}">
                    <a16:creationId xmlns:a16="http://schemas.microsoft.com/office/drawing/2014/main" id="{57C6E21C-512C-3194-5C92-3F5F5DDA02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3265112"/>
                  </p:ext>
                </p:extLst>
              </p:nvPr>
            </p:nvGraphicFramePr>
            <p:xfrm>
              <a:off x="1757855" y="1193029"/>
              <a:ext cx="8676289" cy="250774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276574">
                      <a:extLst>
                        <a:ext uri="{9D8B030D-6E8A-4147-A177-3AD203B41FA5}">
                          <a16:colId xmlns:a16="http://schemas.microsoft.com/office/drawing/2014/main" val="2444300047"/>
                        </a:ext>
                      </a:extLst>
                    </a:gridCol>
                    <a:gridCol w="3104417">
                      <a:extLst>
                        <a:ext uri="{9D8B030D-6E8A-4147-A177-3AD203B41FA5}">
                          <a16:colId xmlns:a16="http://schemas.microsoft.com/office/drawing/2014/main" val="2684043099"/>
                        </a:ext>
                      </a:extLst>
                    </a:gridCol>
                    <a:gridCol w="1651665">
                      <a:extLst>
                        <a:ext uri="{9D8B030D-6E8A-4147-A177-3AD203B41FA5}">
                          <a16:colId xmlns:a16="http://schemas.microsoft.com/office/drawing/2014/main" val="4076930382"/>
                        </a:ext>
                      </a:extLst>
                    </a:gridCol>
                    <a:gridCol w="1643633">
                      <a:extLst>
                        <a:ext uri="{9D8B030D-6E8A-4147-A177-3AD203B41FA5}">
                          <a16:colId xmlns:a16="http://schemas.microsoft.com/office/drawing/2014/main" val="4257977819"/>
                        </a:ext>
                      </a:extLst>
                    </a:gridCol>
                  </a:tblGrid>
                  <a:tr h="36613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Accelerator </a:t>
                          </a:r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Symbol" pitchFamily="2" charset="2"/>
                            </a:rPr>
                            <a:t>n</a:t>
                          </a:r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 Experiment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GB" sz="2000" b="0" i="1" kern="1200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GB" sz="2000" b="0" i="1" kern="1200" baseline="-25000" dirty="0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oMath>
                          </a14:m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/GeV </a:t>
                          </a:r>
                          <a:r>
                            <a:rPr lang="en-US" altLang="zh-CN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@ Flux</a:t>
                          </a:r>
                          <a:r>
                            <a:rPr lang="zh-CN" altLang="en-US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 </a:t>
                          </a:r>
                          <a:r>
                            <a:rPr lang="en-US" altLang="zh-CN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Peak</a:t>
                          </a:r>
                          <a:endParaRPr lang="en-GB" sz="2000" b="0" baseline="-250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Far Detector Technology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Target Nuclei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772489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T2K / Hyper-K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0.6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Water Cherenkov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H</a:t>
                          </a:r>
                          <a:r>
                            <a:rPr lang="en-GB" sz="2000" b="0" baseline="-250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2</a:t>
                          </a:r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19254006"/>
                      </a:ext>
                    </a:extLst>
                  </a:tr>
                  <a:tr h="4046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NOvA</a:t>
                          </a:r>
                          <a:endParaRPr lang="en-GB" sz="2000" b="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Liquid Scintillator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CH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1817039"/>
                      </a:ext>
                    </a:extLst>
                  </a:tr>
                  <a:tr h="4046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DUNE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2.4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LAr</a:t>
                          </a:r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 TPC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Ar</a:t>
                          </a:r>
                          <a:endParaRPr lang="en-GB" sz="2000" b="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259977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9">
                <a:extLst>
                  <a:ext uri="{FF2B5EF4-FFF2-40B4-BE49-F238E27FC236}">
                    <a16:creationId xmlns:a16="http://schemas.microsoft.com/office/drawing/2014/main" id="{57C6E21C-512C-3194-5C92-3F5F5DDA02D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93265112"/>
                  </p:ext>
                </p:extLst>
              </p:nvPr>
            </p:nvGraphicFramePr>
            <p:xfrm>
              <a:off x="1757855" y="1193029"/>
              <a:ext cx="8676289" cy="250774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276574">
                      <a:extLst>
                        <a:ext uri="{9D8B030D-6E8A-4147-A177-3AD203B41FA5}">
                          <a16:colId xmlns:a16="http://schemas.microsoft.com/office/drawing/2014/main" val="2444300047"/>
                        </a:ext>
                      </a:extLst>
                    </a:gridCol>
                    <a:gridCol w="3104417">
                      <a:extLst>
                        <a:ext uri="{9D8B030D-6E8A-4147-A177-3AD203B41FA5}">
                          <a16:colId xmlns:a16="http://schemas.microsoft.com/office/drawing/2014/main" val="2684043099"/>
                        </a:ext>
                      </a:extLst>
                    </a:gridCol>
                    <a:gridCol w="1651665">
                      <a:extLst>
                        <a:ext uri="{9D8B030D-6E8A-4147-A177-3AD203B41FA5}">
                          <a16:colId xmlns:a16="http://schemas.microsoft.com/office/drawing/2014/main" val="4076930382"/>
                        </a:ext>
                      </a:extLst>
                    </a:gridCol>
                    <a:gridCol w="1643633">
                      <a:extLst>
                        <a:ext uri="{9D8B030D-6E8A-4147-A177-3AD203B41FA5}">
                          <a16:colId xmlns:a16="http://schemas.microsoft.com/office/drawing/2014/main" val="4257977819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Accelerator </a:t>
                          </a:r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Symbol" pitchFamily="2" charset="2"/>
                            </a:rPr>
                            <a:t>n</a:t>
                          </a:r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 Experiment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73469" t="-5357" r="-106531" b="-2696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Far Detector Technology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Target Nuclei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77248960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T2K / Hyper-K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0.6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Water Cherenkov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H</a:t>
                          </a:r>
                          <a:r>
                            <a:rPr lang="en-GB" sz="2000" b="0" baseline="-2500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2</a:t>
                          </a:r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O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19254006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NOvA</a:t>
                          </a:r>
                          <a:endParaRPr lang="en-GB" sz="2000" b="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Liquid Scintillator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CH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1817039"/>
                      </a:ext>
                    </a:extLst>
                  </a:tr>
                  <a:tr h="4046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DUNE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2.4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LAr</a:t>
                          </a:r>
                          <a:r>
                            <a:rPr lang="en-GB" sz="2000" b="0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 TPC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0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+mn-lt"/>
                            </a:rPr>
                            <a:t>Ar</a:t>
                          </a:r>
                          <a:endParaRPr lang="en-GB" sz="2000" b="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2599774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E07B8E9-7ABD-366C-5719-F90555DEE116}"/>
                  </a:ext>
                </a:extLst>
              </p:cNvPr>
              <p:cNvSpPr txBox="1"/>
              <p:nvPr/>
            </p:nvSpPr>
            <p:spPr>
              <a:xfrm>
                <a:off x="2767251" y="4564634"/>
                <a:ext cx="766689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q"/>
                </a:pPr>
                <a:r>
                  <a:rPr lang="en-GB" sz="20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Beam: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𝜈</m:t>
                    </m:r>
                    <m:r>
                      <a:rPr lang="en-GB" sz="200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GB" sz="2000" b="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</m:acc>
                    <m:r>
                      <a:rPr lang="en-GB" sz="200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en-GB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GB" altLang="zh-CN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Oscillation</a:t>
                </a:r>
              </a:p>
              <a:p>
                <a:pPr marL="800100" lvl="1" indent="-342900">
                  <a:buFont typeface="Wingdings" pitchFamily="2" charset="2"/>
                  <a:buChar char="v"/>
                </a:pP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zh-CN" alt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GB" sz="200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</m:acc>
                    <m:r>
                      <a:rPr lang="en-GB" sz="200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disappearance (most oscillated to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b="0" i="1" baseline="-2500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zh-CN" alt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GB" sz="200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</m:acc>
                    <m:r>
                      <a:rPr lang="en-GB" sz="200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altLang="zh-CN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</a:t>
                </a:r>
              </a:p>
              <a:p>
                <a:pPr marL="800100" lvl="1" indent="-342900">
                  <a:buFont typeface="Wingdings" pitchFamily="2" charset="2"/>
                  <a:buChar char="v"/>
                </a:pPr>
                <a14:m>
                  <m:oMath xmlns:m="http://schemas.openxmlformats.org/officeDocument/2006/math">
                    <m:r>
                      <a:rPr lang="en-GB" sz="2000" b="1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lang="en-GB" sz="2000" b="1" i="1" baseline="-250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zh-CN" altLang="en-US" sz="2000" b="1" dirty="0">
                    <a:solidFill>
                      <a:schemeClr val="accent6"/>
                    </a:solidFill>
                  </a:rPr>
                  <a:t> </a:t>
                </a:r>
                <a:r>
                  <a:rPr lang="en-GB" sz="2000" b="1" dirty="0">
                    <a:solidFill>
                      <a:schemeClr val="accent6"/>
                    </a:solidFill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b="1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GB" sz="2000" b="1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𝝂</m:t>
                        </m:r>
                      </m:e>
                    </m:acc>
                    <m:r>
                      <a:rPr lang="en-GB" sz="2000" b="1" i="1" baseline="-250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US" altLang="zh-CN" sz="2000" b="1" dirty="0">
                    <a:solidFill>
                      <a:schemeClr val="accent6"/>
                    </a:solidFill>
                  </a:rPr>
                  <a:t> appearance, then </a:t>
                </a:r>
                <a:r>
                  <a:rPr lang="en-US" altLang="zh-CN" sz="2000" b="1" dirty="0">
                    <a:solidFill>
                      <a:schemeClr val="accent6"/>
                    </a:solidFill>
                    <a:sym typeface="Wingdings" pitchFamily="2" charset="2"/>
                  </a:rPr>
                  <a:t>CP violation</a:t>
                </a:r>
                <a:r>
                  <a:rPr lang="en-US" altLang="zh-CN" sz="2000" b="1" dirty="0">
                    <a:solidFill>
                      <a:schemeClr val="accent6"/>
                    </a:solidFill>
                  </a:rPr>
                  <a:t> </a:t>
                </a:r>
                <a:endParaRPr lang="en-GB" altLang="zh-CN" sz="2000" b="1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E07B8E9-7ABD-366C-5719-F90555DEE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251" y="4564634"/>
                <a:ext cx="7666893" cy="1323439"/>
              </a:xfrm>
              <a:prstGeom prst="rect">
                <a:avLst/>
              </a:prstGeom>
              <a:blipFill>
                <a:blip r:embed="rId4"/>
                <a:stretch>
                  <a:fillRect l="-496" t="-2857" b="-76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1765FAFE-1F8B-3E29-C90F-B9EC297AA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83CB4A2-12F1-A25F-A9C8-35505A806437}"/>
              </a:ext>
            </a:extLst>
          </p:cNvPr>
          <p:cNvSpPr txBox="1"/>
          <p:nvPr/>
        </p:nvSpPr>
        <p:spPr>
          <a:xfrm>
            <a:off x="0" y="0"/>
            <a:ext cx="6386590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Accelerator Neutrino Experiments</a:t>
            </a:r>
            <a:endParaRPr lang="en-US" sz="3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179F46B-BBE4-6918-9A4B-19050CD013EA}"/>
                  </a:ext>
                </a:extLst>
              </p:cNvPr>
              <p:cNvSpPr txBox="1"/>
              <p:nvPr/>
            </p:nvSpPr>
            <p:spPr>
              <a:xfrm>
                <a:off x="1592426" y="4024200"/>
                <a:ext cx="94037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Signal = (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Beam flux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Oscillation probability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Cross section)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Detector effects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179F46B-BBE4-6918-9A4B-19050CD01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426" y="4024200"/>
                <a:ext cx="9403728" cy="400110"/>
              </a:xfrm>
              <a:prstGeom prst="rect">
                <a:avLst/>
              </a:prstGeom>
              <a:blipFill>
                <a:blip r:embed="rId5"/>
                <a:stretch>
                  <a:fillRect l="-675" t="-6061" b="-242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73435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6F307CE-DEE8-7DF2-8D31-3B7B3CD5DE72}"/>
              </a:ext>
            </a:extLst>
          </p:cNvPr>
          <p:cNvGrpSpPr/>
          <p:nvPr/>
        </p:nvGrpSpPr>
        <p:grpSpPr>
          <a:xfrm>
            <a:off x="438442" y="635297"/>
            <a:ext cx="5395252" cy="1150706"/>
            <a:chOff x="787432" y="2192368"/>
            <a:chExt cx="5395252" cy="115070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D80FAB8-ACB6-1440-B30A-AE7349341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t="17739" b="14107"/>
            <a:stretch/>
          </p:blipFill>
          <p:spPr>
            <a:xfrm>
              <a:off x="838200" y="2192368"/>
              <a:ext cx="5344484" cy="11507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487FE1-43A7-C042-B84E-E3E89D565C0A}"/>
                </a:ext>
              </a:extLst>
            </p:cNvPr>
            <p:cNvSpPr txBox="1"/>
            <p:nvPr/>
          </p:nvSpPr>
          <p:spPr>
            <a:xfrm>
              <a:off x="787432" y="3096697"/>
              <a:ext cx="1608433" cy="20901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/>
            <a:lstStyle/>
            <a:p>
              <a:pPr hangingPunct="0"/>
              <a:endParaRPr lang="en-US" sz="907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15F051-DCBB-5048-97CF-A40FDD030D0D}"/>
                </a:ext>
              </a:extLst>
            </p:cNvPr>
            <p:cNvSpPr/>
            <p:nvPr/>
          </p:nvSpPr>
          <p:spPr>
            <a:xfrm>
              <a:off x="787432" y="3078093"/>
              <a:ext cx="51167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LBNF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88FA34-77F8-A24F-BD9F-A269B7C3ED50}"/>
                  </a:ext>
                </a:extLst>
              </p:cNvPr>
              <p:cNvSpPr txBox="1"/>
              <p:nvPr/>
            </p:nvSpPr>
            <p:spPr>
              <a:xfrm>
                <a:off x="44930" y="3502700"/>
                <a:ext cx="6233044" cy="25047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81646" tIns="40823" rIns="81646" bIns="40823" anchorCtr="0" compatLnSpc="0">
                <a:spAutoFit/>
              </a:bodyPr>
              <a:lstStyle/>
              <a:p>
                <a:pPr algn="ctr" hangingPunct="0"/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“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  <a:ea typeface="AR PL KaitiM GB" pitchFamily="2"/>
                    <a:cs typeface="Arial" panose="020B0604020202020204" pitchFamily="34" charset="0"/>
                  </a:rPr>
                  <a:t>b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decay” of collision products </a:t>
                </a:r>
              </a:p>
              <a:p>
                <a:pPr algn="ctr" hangingPunct="0"/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(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  <a:ea typeface="AR PL KaitiM GB" pitchFamily="2"/>
                    <a:cs typeface="Arial" panose="020B0604020202020204" pitchFamily="34" charset="0"/>
                  </a:rPr>
                  <a:t>n</a:t>
                </a:r>
                <a:r>
                  <a:rPr lang="en-US" sz="200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  <a:ea typeface="AR PL KaitiM GB" pitchFamily="2"/>
                    <a:cs typeface="Arial" panose="020B0604020202020204" pitchFamily="34" charset="0"/>
                  </a:rPr>
                  <a:t>m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from 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  <a:ea typeface="AR PL KaitiM GB" pitchFamily="2"/>
                    <a:cs typeface="Arial" panose="020B0604020202020204" pitchFamily="34" charset="0"/>
                  </a:rPr>
                  <a:t>p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, 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  <a:ea typeface="AR PL KaitiM GB" pitchFamily="2"/>
                    <a:cs typeface="Arial" panose="020B0604020202020204" pitchFamily="34" charset="0"/>
                  </a:rPr>
                  <a:t>n</a:t>
                </a:r>
                <a:r>
                  <a:rPr lang="en-US" sz="200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e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from K)</a:t>
                </a:r>
              </a:p>
              <a:p>
                <a:pPr algn="ctr" hangingPunct="0"/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</a:t>
                </a:r>
              </a:p>
              <a:p>
                <a:pPr algn="ctr" hangingPunct="0"/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Neutrino beams from accelerators </a:t>
                </a:r>
              </a:p>
              <a:p>
                <a:pPr algn="ctr" hangingPunct="0"/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  <a:sym typeface="Wingdings" pitchFamily="2" charset="2"/>
                  </a:rPr>
                  <a:t> 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Directional</a:t>
                </a:r>
              </a:p>
              <a:p>
                <a:pPr algn="ctr" hangingPunct="0"/>
                <a:endPara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endParaRPr>
              </a:p>
              <a:p>
                <a:pPr algn="ctr" hangingPunct="0"/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Charge selection on 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  <a:ea typeface="AR PL KaitiM GB" pitchFamily="2"/>
                    <a:cs typeface="Arial" panose="020B0604020202020204" pitchFamily="34" charset="0"/>
                  </a:rPr>
                  <a:t>p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</a:t>
                </a:r>
              </a:p>
              <a:p>
                <a:pPr algn="ctr" hangingPunct="0"/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  <a:sym typeface="Wingdings" pitchFamily="2" charset="2"/>
                  </a:rPr>
                  <a:t> High purity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ohit Hindi" pitchFamily="2"/>
                      </a:rPr>
                      <m:t>𝜈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beams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88FA34-77F8-A24F-BD9F-A269B7C3E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0" y="3502700"/>
                <a:ext cx="6233044" cy="2504773"/>
              </a:xfrm>
              <a:prstGeom prst="rect">
                <a:avLst/>
              </a:prstGeom>
              <a:blipFill>
                <a:blip r:embed="rId5"/>
                <a:stretch>
                  <a:fillRect t="-2030" b="-30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F026B9-9D34-CB46-9980-4FE5C0BC0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68DF60-8FBF-914A-999F-A7DFC5E69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44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9454279-F11D-31D1-B4FF-82FC680C2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5919D2-89BE-59C0-413B-929C795C8E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5402" y="1999134"/>
            <a:ext cx="2832100" cy="1397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9950719-C229-ACF8-26F2-FC9510F72D26}"/>
              </a:ext>
            </a:extLst>
          </p:cNvPr>
          <p:cNvGrpSpPr/>
          <p:nvPr/>
        </p:nvGrpSpPr>
        <p:grpSpPr>
          <a:xfrm>
            <a:off x="6096000" y="351969"/>
            <a:ext cx="5918200" cy="4631395"/>
            <a:chOff x="31613" y="3227667"/>
            <a:chExt cx="4576222" cy="385054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0092F6A-2665-9928-75D5-29CB42D2F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tretch>
              <a:fillRect/>
            </a:stretch>
          </p:blipFill>
          <p:spPr>
            <a:xfrm>
              <a:off x="31613" y="3407977"/>
              <a:ext cx="4576222" cy="36702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FC6CEA-E9E6-91EB-5EB2-548EC8EEFE00}"/>
                </a:ext>
              </a:extLst>
            </p:cNvPr>
            <p:cNvSpPr txBox="1"/>
            <p:nvPr/>
          </p:nvSpPr>
          <p:spPr>
            <a:xfrm>
              <a:off x="2829877" y="3227667"/>
              <a:ext cx="1777958" cy="21813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/>
            <a:lstStyle/>
            <a:p>
              <a:pPr hangingPunct="0">
                <a:spcBef>
                  <a:spcPts val="1080"/>
                </a:spcBef>
                <a:spcAft>
                  <a:spcPts val="900"/>
                </a:spcAft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AR PL KaitiM GB" pitchFamily="2"/>
                  <a:cs typeface="Lohit Hindi" pitchFamily="2"/>
                </a:rPr>
                <a:t>T2K, </a:t>
              </a:r>
              <a:r>
                <a:rPr lang="en-US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AR PL KaitiM GB" pitchFamily="2"/>
                  <a:cs typeface="Lohit Hindi" pitchFamily="2"/>
                </a:rPr>
                <a:t>Phys.Rev.Lett</a:t>
              </a: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AR PL KaitiM GB" pitchFamily="2"/>
                  <a:cs typeface="Lohit Hindi" pitchFamily="2"/>
                </a:rPr>
                <a:t>. 116, 181801 (2016)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9D978F3-D58F-96D3-FDAF-81D454A61E54}"/>
              </a:ext>
            </a:extLst>
          </p:cNvPr>
          <p:cNvSpPr txBox="1"/>
          <p:nvPr/>
        </p:nvSpPr>
        <p:spPr>
          <a:xfrm>
            <a:off x="6712472" y="136525"/>
            <a:ext cx="13003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T2K flux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B34E7BC-7A98-C35B-77CC-D950C9AC9469}"/>
                  </a:ext>
                </a:extLst>
              </p:cNvPr>
              <p:cNvSpPr txBox="1"/>
              <p:nvPr/>
            </p:nvSpPr>
            <p:spPr>
              <a:xfrm>
                <a:off x="6095999" y="5196496"/>
                <a:ext cx="59182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q"/>
                </a:pPr>
                <a:r>
                  <a:rPr lang="en-GB" sz="20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Maximise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zh-CN" alt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GB" sz="200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</m:acc>
                    <m:r>
                      <a:rPr lang="en-GB" sz="200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CN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flux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2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B34E7BC-7A98-C35B-77CC-D950C9AC9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5196496"/>
                <a:ext cx="5918201" cy="707886"/>
              </a:xfrm>
              <a:prstGeom prst="rect">
                <a:avLst/>
              </a:prstGeom>
              <a:blipFill>
                <a:blip r:embed="rId8"/>
                <a:stretch>
                  <a:fillRect l="-857" t="-3448" b="-86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456A488-2DBC-3525-46AF-084A92632F00}"/>
              </a:ext>
            </a:extLst>
          </p:cNvPr>
          <p:cNvSpPr txBox="1"/>
          <p:nvPr/>
        </p:nvSpPr>
        <p:spPr>
          <a:xfrm>
            <a:off x="0" y="0"/>
            <a:ext cx="6386590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Accelerator Neutrino Experiments</a:t>
            </a:r>
            <a:endParaRPr lang="en-US" sz="3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56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5F16F-4E61-37DF-AD16-C71EFD2DD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FD61068-06B7-81C3-E625-AE211FF4A99C}"/>
              </a:ext>
            </a:extLst>
          </p:cNvPr>
          <p:cNvGrpSpPr/>
          <p:nvPr/>
        </p:nvGrpSpPr>
        <p:grpSpPr>
          <a:xfrm>
            <a:off x="438442" y="635297"/>
            <a:ext cx="5395252" cy="1150706"/>
            <a:chOff x="787432" y="2192368"/>
            <a:chExt cx="5395252" cy="115070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A41320D-1C37-90A8-D649-E1DD8CEC55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t="17739" b="14107"/>
            <a:stretch/>
          </p:blipFill>
          <p:spPr>
            <a:xfrm>
              <a:off x="838200" y="2192368"/>
              <a:ext cx="5344484" cy="11507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53A7EF-BF6A-E2A7-441C-3AE4BA29024F}"/>
                </a:ext>
              </a:extLst>
            </p:cNvPr>
            <p:cNvSpPr txBox="1"/>
            <p:nvPr/>
          </p:nvSpPr>
          <p:spPr>
            <a:xfrm>
              <a:off x="787432" y="3096697"/>
              <a:ext cx="1608433" cy="20901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/>
            <a:lstStyle/>
            <a:p>
              <a:pPr hangingPunct="0"/>
              <a:endParaRPr lang="en-US" sz="907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7B8F561-4F63-CC5C-1903-1243985CE27A}"/>
                </a:ext>
              </a:extLst>
            </p:cNvPr>
            <p:cNvSpPr/>
            <p:nvPr/>
          </p:nvSpPr>
          <p:spPr>
            <a:xfrm>
              <a:off x="787432" y="3078093"/>
              <a:ext cx="51167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LBNF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37E4D2-6BFB-A08F-FB29-4AB25D0B5134}"/>
                  </a:ext>
                </a:extLst>
              </p:cNvPr>
              <p:cNvSpPr txBox="1"/>
              <p:nvPr/>
            </p:nvSpPr>
            <p:spPr>
              <a:xfrm>
                <a:off x="44930" y="3502700"/>
                <a:ext cx="6233044" cy="25047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81646" tIns="40823" rIns="81646" bIns="40823" anchorCtr="0" compatLnSpc="0">
                <a:spAutoFit/>
              </a:bodyPr>
              <a:lstStyle/>
              <a:p>
                <a:pPr algn="ctr" hangingPunct="0"/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“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  <a:ea typeface="AR PL KaitiM GB" pitchFamily="2"/>
                    <a:cs typeface="Arial" panose="020B0604020202020204" pitchFamily="34" charset="0"/>
                  </a:rPr>
                  <a:t>b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decay” of collision products </a:t>
                </a:r>
              </a:p>
              <a:p>
                <a:pPr algn="ctr" hangingPunct="0"/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(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  <a:ea typeface="AR PL KaitiM GB" pitchFamily="2"/>
                    <a:cs typeface="Arial" panose="020B0604020202020204" pitchFamily="34" charset="0"/>
                  </a:rPr>
                  <a:t>n</a:t>
                </a:r>
                <a:r>
                  <a:rPr lang="en-US" sz="200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  <a:ea typeface="AR PL KaitiM GB" pitchFamily="2"/>
                    <a:cs typeface="Arial" panose="020B0604020202020204" pitchFamily="34" charset="0"/>
                  </a:rPr>
                  <a:t>m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from 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  <a:ea typeface="AR PL KaitiM GB" pitchFamily="2"/>
                    <a:cs typeface="Arial" panose="020B0604020202020204" pitchFamily="34" charset="0"/>
                  </a:rPr>
                  <a:t>p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, 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  <a:ea typeface="AR PL KaitiM GB" pitchFamily="2"/>
                    <a:cs typeface="Arial" panose="020B0604020202020204" pitchFamily="34" charset="0"/>
                  </a:rPr>
                  <a:t>n</a:t>
                </a:r>
                <a:r>
                  <a:rPr lang="en-US" sz="200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e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from K)</a:t>
                </a:r>
              </a:p>
              <a:p>
                <a:pPr algn="ctr" hangingPunct="0"/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</a:t>
                </a:r>
              </a:p>
              <a:p>
                <a:pPr algn="ctr" hangingPunct="0"/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Neutrino beams from accelerators </a:t>
                </a:r>
              </a:p>
              <a:p>
                <a:pPr algn="ctr" hangingPunct="0"/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  <a:sym typeface="Wingdings" pitchFamily="2" charset="2"/>
                  </a:rPr>
                  <a:t> 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Directional</a:t>
                </a:r>
              </a:p>
              <a:p>
                <a:pPr algn="ctr" hangingPunct="0"/>
                <a:endPara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endParaRPr>
              </a:p>
              <a:p>
                <a:pPr algn="ctr" hangingPunct="0"/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Charge selection on 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  <a:ea typeface="AR PL KaitiM GB" pitchFamily="2"/>
                    <a:cs typeface="Arial" panose="020B0604020202020204" pitchFamily="34" charset="0"/>
                  </a:rPr>
                  <a:t>p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</a:t>
                </a:r>
              </a:p>
              <a:p>
                <a:pPr algn="ctr" hangingPunct="0"/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  <a:sym typeface="Wingdings" pitchFamily="2" charset="2"/>
                  </a:rPr>
                  <a:t> High purity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Lohit Hindi" pitchFamily="2"/>
                      </a:rPr>
                      <m:t>𝜈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beams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37E4D2-6BFB-A08F-FB29-4AB25D0B5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0" y="3502700"/>
                <a:ext cx="6233044" cy="2504773"/>
              </a:xfrm>
              <a:prstGeom prst="rect">
                <a:avLst/>
              </a:prstGeom>
              <a:blipFill>
                <a:blip r:embed="rId5"/>
                <a:stretch>
                  <a:fillRect t="-2030" b="-30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3740C5-A0A9-69DD-6B8C-5E4CA962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19A7AE-1967-A73D-2CEB-49B3E2D2F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45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41B1C98-C09F-46D6-E614-494E37C86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51137F-8E57-51D0-557E-02C5AA250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5402" y="1999134"/>
            <a:ext cx="2832100" cy="1397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CC04F-CD65-8B68-927B-2DE256527CF4}"/>
              </a:ext>
            </a:extLst>
          </p:cNvPr>
          <p:cNvGrpSpPr/>
          <p:nvPr/>
        </p:nvGrpSpPr>
        <p:grpSpPr>
          <a:xfrm>
            <a:off x="6096000" y="351969"/>
            <a:ext cx="5918200" cy="4631395"/>
            <a:chOff x="31613" y="3227667"/>
            <a:chExt cx="4576222" cy="385054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DEF2C03-ED1E-00A0-4276-234A368DF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tretch>
              <a:fillRect/>
            </a:stretch>
          </p:blipFill>
          <p:spPr>
            <a:xfrm>
              <a:off x="31613" y="3407977"/>
              <a:ext cx="4576222" cy="36702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B99FC71-5429-ACAD-A725-987B79250D8A}"/>
                </a:ext>
              </a:extLst>
            </p:cNvPr>
            <p:cNvSpPr txBox="1"/>
            <p:nvPr/>
          </p:nvSpPr>
          <p:spPr>
            <a:xfrm>
              <a:off x="2829877" y="3227667"/>
              <a:ext cx="1777958" cy="21813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/>
            <a:lstStyle/>
            <a:p>
              <a:pPr hangingPunct="0">
                <a:spcBef>
                  <a:spcPts val="1080"/>
                </a:spcBef>
                <a:spcAft>
                  <a:spcPts val="900"/>
                </a:spcAft>
              </a:pP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AR PL KaitiM GB" pitchFamily="2"/>
                  <a:cs typeface="Lohit Hindi" pitchFamily="2"/>
                </a:rPr>
                <a:t>T2K, </a:t>
              </a:r>
              <a:r>
                <a:rPr lang="en-US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AR PL KaitiM GB" pitchFamily="2"/>
                  <a:cs typeface="Lohit Hindi" pitchFamily="2"/>
                </a:rPr>
                <a:t>Phys.Rev.Lett</a:t>
              </a: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AR PL KaitiM GB" pitchFamily="2"/>
                  <a:cs typeface="Lohit Hindi" pitchFamily="2"/>
                </a:rPr>
                <a:t>. 116, 181801 (2016)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DBDBB21-127F-3FF4-85A2-3FD5CF35254C}"/>
              </a:ext>
            </a:extLst>
          </p:cNvPr>
          <p:cNvSpPr txBox="1"/>
          <p:nvPr/>
        </p:nvSpPr>
        <p:spPr>
          <a:xfrm>
            <a:off x="6712472" y="136525"/>
            <a:ext cx="13003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T2K flux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33905D6-EF93-79C6-C348-7E22A9AA1271}"/>
                  </a:ext>
                </a:extLst>
              </p:cNvPr>
              <p:cNvSpPr txBox="1"/>
              <p:nvPr/>
            </p:nvSpPr>
            <p:spPr>
              <a:xfrm>
                <a:off x="6095999" y="5196496"/>
                <a:ext cx="59182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q"/>
                </a:pPr>
                <a:r>
                  <a:rPr lang="en-GB" sz="20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Maximise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zh-CN" alt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GB" sz="200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</m:acc>
                    <m:r>
                      <a:rPr lang="en-GB" sz="200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CN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flux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2000" dirty="0">
                  <a:solidFill>
                    <a:schemeClr val="accent3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33905D6-EF93-79C6-C348-7E22A9AA1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5196496"/>
                <a:ext cx="5918201" cy="707886"/>
              </a:xfrm>
              <a:prstGeom prst="rect">
                <a:avLst/>
              </a:prstGeom>
              <a:blipFill>
                <a:blip r:embed="rId8"/>
                <a:stretch>
                  <a:fillRect l="-857" t="-1724" b="-86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7FD016DD-9943-AA39-8A4E-2B3975EE3CA3}"/>
              </a:ext>
            </a:extLst>
          </p:cNvPr>
          <p:cNvGrpSpPr/>
          <p:nvPr/>
        </p:nvGrpSpPr>
        <p:grpSpPr>
          <a:xfrm>
            <a:off x="6104305" y="2764221"/>
            <a:ext cx="5824936" cy="3524881"/>
            <a:chOff x="6104305" y="2764221"/>
            <a:chExt cx="5824936" cy="35248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040B480-D63A-D199-B747-566B7CF7E366}"/>
                    </a:ext>
                  </a:extLst>
                </p:cNvPr>
                <p:cNvSpPr txBox="1"/>
                <p:nvPr/>
              </p:nvSpPr>
              <p:spPr>
                <a:xfrm>
                  <a:off x="6104305" y="5581216"/>
                  <a:ext cx="5824936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buFont typeface="Wingdings" pitchFamily="2" charset="2"/>
                    <a:buChar char="q"/>
                  </a:pPr>
                  <a:r>
                    <a:rPr lang="en-GB" sz="2000" b="1" dirty="0">
                      <a:solidFill>
                        <a:schemeClr val="accent6"/>
                      </a:solidFill>
                      <a:ea typeface="Cambria Math" panose="02040503050406030204" pitchFamily="18" charset="0"/>
                    </a:rPr>
                    <a:t>Minimise </a:t>
                  </a:r>
                  <a14:m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𝝂</m:t>
                      </m:r>
                      <m:r>
                        <a:rPr lang="en-GB" sz="2000" b="1" i="1" baseline="-2500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</m:t>
                      </m:r>
                    </m:oMath>
                  </a14:m>
                  <a:r>
                    <a:rPr lang="zh-CN" altLang="en-US" sz="2000" b="1" dirty="0">
                      <a:solidFill>
                        <a:schemeClr val="accent6"/>
                      </a:solidFill>
                    </a:rPr>
                    <a:t> </a:t>
                  </a:r>
                  <a:r>
                    <a:rPr lang="en-GB" sz="2000" b="1" dirty="0">
                      <a:solidFill>
                        <a:schemeClr val="accent6"/>
                      </a:solidFill>
                      <a:cs typeface="Arial" panose="020B0604020202020204" pitchFamily="34" charset="0"/>
                    </a:rPr>
                    <a:t>and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2000" b="1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GB" sz="2000" b="1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𝝂</m:t>
                          </m:r>
                        </m:e>
                      </m:acc>
                      <m:r>
                        <a:rPr lang="en-GB" sz="2000" b="1" i="1" baseline="-2500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</m:t>
                      </m:r>
                    </m:oMath>
                  </a14:m>
                  <a:r>
                    <a:rPr lang="en-US" altLang="zh-CN" sz="2000" b="1" dirty="0">
                      <a:solidFill>
                        <a:schemeClr val="accent6"/>
                      </a:solidFill>
                    </a:rPr>
                    <a:t> to observe appearance</a:t>
                  </a:r>
                </a:p>
                <a:p>
                  <a:pPr marL="800100" lvl="1" indent="-342900">
                    <a:buFont typeface="Wingdings" pitchFamily="2" charset="2"/>
                    <a:buChar char="q"/>
                  </a:pPr>
                  <a14:m>
                    <m:oMath xmlns:m="http://schemas.openxmlformats.org/officeDocument/2006/math">
                      <m:r>
                        <a:rPr lang="en-GB" sz="2000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𝝂</m:t>
                      </m:r>
                      <m:r>
                        <a:rPr lang="en-GB" sz="2000" b="1" i="1" baseline="-2500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</m:t>
                      </m:r>
                    </m:oMath>
                  </a14:m>
                  <a:r>
                    <a:rPr lang="zh-CN" altLang="en-US" sz="2000" b="1" dirty="0">
                      <a:solidFill>
                        <a:schemeClr val="accent6"/>
                      </a:solidFill>
                    </a:rPr>
                    <a:t> </a:t>
                  </a:r>
                  <a:r>
                    <a:rPr lang="en-GB" sz="2000" b="1" dirty="0">
                      <a:solidFill>
                        <a:schemeClr val="accent6"/>
                      </a:solidFill>
                      <a:cs typeface="Arial" panose="020B0604020202020204" pitchFamily="34" charset="0"/>
                    </a:rPr>
                    <a:t>and </a:t>
                  </a:r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2000" b="1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en-GB" sz="2000" b="1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𝝂</m:t>
                          </m:r>
                        </m:e>
                      </m:acc>
                      <m:r>
                        <a:rPr lang="en-GB" sz="2000" b="1" i="1" baseline="-2500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𝒆</m:t>
                      </m:r>
                    </m:oMath>
                  </a14:m>
                  <a:r>
                    <a:rPr lang="en-GB" altLang="zh-CN" sz="2000" b="1" dirty="0">
                      <a:solidFill>
                        <a:schemeClr val="accent6"/>
                      </a:solidFill>
                    </a:rPr>
                    <a:t> flux are background</a:t>
                  </a: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5040B480-D63A-D199-B747-566B7CF7E3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4305" y="5581216"/>
                  <a:ext cx="5824936" cy="707886"/>
                </a:xfrm>
                <a:prstGeom prst="rect">
                  <a:avLst/>
                </a:prstGeom>
                <a:blipFill>
                  <a:blip r:embed="rId9"/>
                  <a:stretch>
                    <a:fillRect l="-870" t="-3509" b="-1578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C8B04A2-C51D-8C79-1D42-885F1898278F}"/>
                </a:ext>
              </a:extLst>
            </p:cNvPr>
            <p:cNvSpPr/>
            <p:nvPr/>
          </p:nvSpPr>
          <p:spPr>
            <a:xfrm>
              <a:off x="6821214" y="2764221"/>
              <a:ext cx="5108027" cy="1660634"/>
            </a:xfrm>
            <a:prstGeom prst="rect">
              <a:avLst/>
            </a:prstGeom>
            <a:solidFill>
              <a:schemeClr val="accent6">
                <a:alpha val="50431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A79BB720-4C7A-68CD-214B-2BBAAC0E7BB2}"/>
                </a:ext>
              </a:extLst>
            </p:cNvPr>
            <p:cNvCxnSpPr>
              <a:endCxn id="31" idx="2"/>
            </p:cNvCxnSpPr>
            <p:nvPr/>
          </p:nvCxnSpPr>
          <p:spPr>
            <a:xfrm flipH="1" flipV="1">
              <a:off x="9375228" y="4424855"/>
              <a:ext cx="339627" cy="1271752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E849D42-1409-7E99-99D1-22FADE5F2395}"/>
              </a:ext>
            </a:extLst>
          </p:cNvPr>
          <p:cNvSpPr txBox="1"/>
          <p:nvPr/>
        </p:nvSpPr>
        <p:spPr>
          <a:xfrm>
            <a:off x="0" y="0"/>
            <a:ext cx="6386590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Accelerator Neutrino Experiments</a:t>
            </a:r>
            <a:endParaRPr lang="en-US" sz="3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780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8FEC1-CBB3-1300-05A5-10D280CD1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B410B4-D300-07D5-D8E3-3422EB55C9D2}"/>
                  </a:ext>
                </a:extLst>
              </p:cNvPr>
              <p:cNvSpPr txBox="1"/>
              <p:nvPr/>
            </p:nvSpPr>
            <p:spPr>
              <a:xfrm>
                <a:off x="518586" y="1163375"/>
                <a:ext cx="557741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b="0" i="1" baseline="-2500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b="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GB" sz="2000" b="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altLang="zh-CN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 cross sections: major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en-GB" sz="2000" i="0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CP</m:t>
                    </m:r>
                  </m:oMath>
                </a14:m>
                <a:r>
                  <a:rPr lang="en-GB" altLang="zh-CN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systematics</a:t>
                </a:r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GB" sz="20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Very few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b="0" i="1" baseline="-2500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GB" sz="20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scattering data</a:t>
                </a:r>
              </a:p>
              <a:p>
                <a:pPr marL="342900" indent="-34290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GB" sz="2000" b="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en-GB" sz="2000" b="0" i="0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CP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~ </a:t>
                </a:r>
                <a14:m>
                  <m:oMath xmlns:m="http://schemas.openxmlformats.org/officeDocument/2006/math">
                    <m:r>
                      <a:rPr lang="en-GB" sz="2000" b="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b="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appearance ~ no </a:t>
                </a:r>
                <a14:m>
                  <m:oMath xmlns:m="http://schemas.openxmlformats.org/officeDocument/2006/math">
                    <m:r>
                      <a:rPr lang="en-GB" sz="2000" b="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b="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in beams</a:t>
                </a:r>
              </a:p>
              <a:p>
                <a:pPr marL="800100" lvl="1" indent="-342900">
                  <a:buFont typeface="Wingdings" pitchFamily="2" charset="2"/>
                  <a:buChar char="v"/>
                </a:pP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No </a:t>
                </a:r>
                <a:r>
                  <a:rPr lang="en-GB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in situ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b="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measurements</a:t>
                </a:r>
                <a:endParaRPr lang="en-GB" sz="20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342900" indent="-34290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GB" sz="2000" b="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b="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via lepton universality, but higher precision needed for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en-GB" sz="2000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CP</m:t>
                    </m:r>
                  </m:oMath>
                </a14:m>
                <a:endParaRPr lang="en-GB" sz="20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B410B4-D300-07D5-D8E3-3422EB55C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86" y="1163375"/>
                <a:ext cx="5577413" cy="1938992"/>
              </a:xfrm>
              <a:prstGeom prst="rect">
                <a:avLst/>
              </a:prstGeom>
              <a:blipFill>
                <a:blip r:embed="rId3"/>
                <a:stretch>
                  <a:fillRect l="-907" t="-1948" b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B860C70-8C01-A5C5-CCDF-210417732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E082A65E-32D4-DE70-26CB-5D3838F1B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A38-5BB0-1D46-AC14-125393B45BB7}" type="slidenum">
              <a:rPr lang="en-US" smtClean="0"/>
              <a:t>46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33E68-4A02-DA3E-6862-EA2434961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D2E331-3C94-17FD-DB28-7802966E8A6C}"/>
                  </a:ext>
                </a:extLst>
              </p:cNvPr>
              <p:cNvSpPr txBox="1"/>
              <p:nvPr/>
            </p:nvSpPr>
            <p:spPr>
              <a:xfrm>
                <a:off x="518586" y="3252031"/>
                <a:ext cx="615122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Hyper-K example</a:t>
                </a:r>
              </a:p>
              <a:p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Improving error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r>
                      <m:rPr>
                        <m:sty m:val="p"/>
                      </m:rPr>
                      <a:rPr lang="en-GB" sz="2000" b="0" i="0" baseline="-2500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/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2000" b="0" i="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e>
                    </m:acc>
                    <m:r>
                      <m:rPr>
                        <m:sty m:val="p"/>
                      </m:rPr>
                      <a:rPr lang="en-GB" sz="2000" b="0" i="0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GB" sz="200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GB" altLang="zh-CN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xsec ratio 4.9% </a:t>
                </a:r>
                <a:r>
                  <a:rPr lang="en-GB" altLang="zh-CN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</a:t>
                </a:r>
                <a:r>
                  <a:rPr lang="en-GB" altLang="zh-CN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2.7% </a:t>
                </a:r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GB" altLang="zh-CN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Improve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i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GB" sz="2000" i="0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CP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sensitivity by ~ 1 </a:t>
                </a: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</a:rPr>
                  <a:t>s</a:t>
                </a: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for 6 year</a:t>
                </a:r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sz="2000" b="1" dirty="0">
                    <a:solidFill>
                      <a:schemeClr val="accent6"/>
                    </a:solidFill>
                  </a:rPr>
                  <a:t>Significantly shorten running time to reach 5</a:t>
                </a:r>
                <a:r>
                  <a:rPr lang="en-GB" sz="2000" b="1" dirty="0">
                    <a:solidFill>
                      <a:schemeClr val="accent6"/>
                    </a:solidFill>
                    <a:latin typeface="Symbol" pitchFamily="2" charset="2"/>
                  </a:rPr>
                  <a:t>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FD2E331-3C94-17FD-DB28-7802966E8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86" y="3252031"/>
                <a:ext cx="6151227" cy="1323439"/>
              </a:xfrm>
              <a:prstGeom prst="rect">
                <a:avLst/>
              </a:prstGeom>
              <a:blipFill>
                <a:blip r:embed="rId4"/>
                <a:stretch>
                  <a:fillRect l="-823" t="-1887" b="-6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E93628-D116-591E-41AB-5A4C2A63E549}"/>
                  </a:ext>
                </a:extLst>
              </p:cNvPr>
              <p:cNvSpPr txBox="1"/>
              <p:nvPr/>
            </p:nvSpPr>
            <p:spPr>
              <a:xfrm>
                <a:off x="1311407" y="666509"/>
                <a:ext cx="106025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Oscillation Signal = (Beam flux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Oscillation probability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Cross section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Detector effects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9E93628-D116-591E-41AB-5A4C2A63E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407" y="666509"/>
                <a:ext cx="10602582" cy="400110"/>
              </a:xfrm>
              <a:prstGeom prst="rect">
                <a:avLst/>
              </a:prstGeom>
              <a:blipFill>
                <a:blip r:embed="rId5"/>
                <a:stretch>
                  <a:fillRect l="-599" t="-9375" b="-28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E64850-DB95-5D3C-5D08-0798E725E829}"/>
                  </a:ext>
                </a:extLst>
              </p:cNvPr>
              <p:cNvSpPr txBox="1"/>
              <p:nvPr/>
            </p:nvSpPr>
            <p:spPr>
              <a:xfrm>
                <a:off x="0" y="0"/>
                <a:ext cx="6060027" cy="5334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>
                <a:spAutoFit/>
              </a:bodyPr>
              <a:lstStyle/>
              <a:p>
                <a:pPr hangingPunct="0"/>
                <a:r>
                  <a:rPr lang="en-US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Call for</a:t>
                </a:r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a GeV </a:t>
                </a:r>
                <a14:m>
                  <m:oMath xmlns:m="http://schemas.openxmlformats.org/officeDocument/2006/math">
                    <m:r>
                      <a:rPr lang="en-GB" sz="3000" b="1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AR PL KaitiM GB" pitchFamily="2"/>
                        <a:cs typeface="Arial" panose="020B0604020202020204" pitchFamily="34" charset="0"/>
                      </a:rPr>
                      <m:t>𝝂</m:t>
                    </m:r>
                  </m:oMath>
                </a14:m>
                <a:r>
                  <a:rPr lang="en-GB" sz="3000" b="1" i="1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e</a:t>
                </a:r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3000" b="1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AR PL KaitiM GB" pitchFamily="2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GB" sz="3000" b="1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AR PL KaitiM GB" pitchFamily="2"/>
                            <a:cs typeface="Arial" panose="020B0604020202020204" pitchFamily="34" charset="0"/>
                          </a:rPr>
                          <m:t>𝝂</m:t>
                        </m:r>
                      </m:e>
                    </m:acc>
                  </m:oMath>
                </a14:m>
                <a:r>
                  <a:rPr lang="en-GB" sz="3000" b="1" i="1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e</a:t>
                </a:r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Machine</a:t>
                </a:r>
                <a:endParaRPr lang="en-US" sz="30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E64850-DB95-5D3C-5D08-0798E725E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6060027" cy="533464"/>
              </a:xfrm>
              <a:prstGeom prst="rect">
                <a:avLst/>
              </a:prstGeom>
              <a:blipFill>
                <a:blip r:embed="rId6"/>
                <a:stretch>
                  <a:fillRect l="-2510" t="-11628" r="-1255" b="-46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7DD7E500-6A25-686D-D5AD-B07EE02487AD}"/>
              </a:ext>
            </a:extLst>
          </p:cNvPr>
          <p:cNvGrpSpPr/>
          <p:nvPr/>
        </p:nvGrpSpPr>
        <p:grpSpPr>
          <a:xfrm>
            <a:off x="6669814" y="1025028"/>
            <a:ext cx="5045406" cy="3457176"/>
            <a:chOff x="6669814" y="1025028"/>
            <a:chExt cx="5045406" cy="34571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7A4B34-7DCE-7F30-FE4F-C42C4699D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69814" y="1221831"/>
              <a:ext cx="5045406" cy="3260373"/>
            </a:xfrm>
            <a:prstGeom prst="rect">
              <a:avLst/>
            </a:prstGeom>
          </p:spPr>
        </p:pic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31404E1-11A8-C72F-76CF-AAD69FCEC45F}"/>
                </a:ext>
              </a:extLst>
            </p:cNvPr>
            <p:cNvGrpSpPr/>
            <p:nvPr/>
          </p:nvGrpSpPr>
          <p:grpSpPr>
            <a:xfrm>
              <a:off x="8682090" y="1025028"/>
              <a:ext cx="3013879" cy="2126821"/>
              <a:chOff x="8809195" y="439730"/>
              <a:chExt cx="3013879" cy="212682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98ED0E1-25CC-766F-2158-EBE3C6509E35}"/>
                  </a:ext>
                </a:extLst>
              </p:cNvPr>
              <p:cNvSpPr/>
              <p:nvPr/>
            </p:nvSpPr>
            <p:spPr>
              <a:xfrm>
                <a:off x="8809195" y="439730"/>
                <a:ext cx="3013879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Calibri" panose="020F0502020204030204" pitchFamily="34" charset="0"/>
                  </a:rPr>
                  <a:t>Jeanne Wilson, Neutrino2022</a:t>
                </a:r>
                <a:endParaRPr lang="en-GB" sz="11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42799058-03C2-C22F-93A7-D039E2B09D23}"/>
                  </a:ext>
                </a:extLst>
              </p:cNvPr>
              <p:cNvCxnSpPr/>
              <p:nvPr/>
            </p:nvCxnSpPr>
            <p:spPr>
              <a:xfrm flipV="1">
                <a:off x="10011748" y="2278551"/>
                <a:ext cx="0" cy="288000"/>
              </a:xfrm>
              <a:prstGeom prst="straightConnector1">
                <a:avLst/>
              </a:prstGeom>
              <a:ln w="254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72DAACA5-1495-016D-4E2C-9637EA4CF4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11600" y="1792794"/>
                <a:ext cx="0" cy="288000"/>
              </a:xfrm>
              <a:prstGeom prst="straightConnector1">
                <a:avLst/>
              </a:prstGeom>
              <a:ln w="254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5486B70-A337-6706-C162-78CD692C0D5B}"/>
                </a:ext>
              </a:extLst>
            </p:cNvPr>
            <p:cNvCxnSpPr>
              <a:cxnSpLocks/>
            </p:cNvCxnSpPr>
            <p:nvPr/>
          </p:nvCxnSpPr>
          <p:spPr>
            <a:xfrm>
              <a:off x="7326697" y="2725018"/>
              <a:ext cx="4281313" cy="0"/>
            </a:xfrm>
            <a:prstGeom prst="line">
              <a:avLst/>
            </a:prstGeom>
            <a:ln w="28575">
              <a:solidFill>
                <a:schemeClr val="accent6"/>
              </a:solidFill>
              <a:prstDash val="sys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68CB934-592C-DBBD-4203-BC7638AC421B}"/>
              </a:ext>
            </a:extLst>
          </p:cNvPr>
          <p:cNvCxnSpPr>
            <a:cxnSpLocks/>
          </p:cNvCxnSpPr>
          <p:nvPr/>
        </p:nvCxnSpPr>
        <p:spPr>
          <a:xfrm>
            <a:off x="1311407" y="5446644"/>
            <a:ext cx="91346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FA46E09-208A-6215-E4D8-7B39E870731F}"/>
              </a:ext>
            </a:extLst>
          </p:cNvPr>
          <p:cNvSpPr txBox="1"/>
          <p:nvPr/>
        </p:nvSpPr>
        <p:spPr>
          <a:xfrm>
            <a:off x="10376452" y="5481997"/>
            <a:ext cx="783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E64148-A593-02CB-7349-934A1DEAD949}"/>
              </a:ext>
            </a:extLst>
          </p:cNvPr>
          <p:cNvSpPr/>
          <p:nvPr/>
        </p:nvSpPr>
        <p:spPr>
          <a:xfrm>
            <a:off x="8119229" y="4949687"/>
            <a:ext cx="1765265" cy="3578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Cost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52B167-48DF-4E5C-49E4-5CC6B5BD100F}"/>
              </a:ext>
            </a:extLst>
          </p:cNvPr>
          <p:cNvSpPr/>
          <p:nvPr/>
        </p:nvSpPr>
        <p:spPr>
          <a:xfrm>
            <a:off x="6096000" y="4949687"/>
            <a:ext cx="2023230" cy="3578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BEA056-221D-1B12-829F-2B366483E878}"/>
              </a:ext>
            </a:extLst>
          </p:cNvPr>
          <p:cNvSpPr txBox="1"/>
          <p:nvPr/>
        </p:nvSpPr>
        <p:spPr>
          <a:xfrm>
            <a:off x="1311407" y="4952036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Host</a:t>
            </a:r>
          </a:p>
        </p:txBody>
      </p:sp>
    </p:spTree>
    <p:extLst>
      <p:ext uri="{BB962C8B-B14F-4D97-AF65-F5344CB8AC3E}">
        <p14:creationId xmlns:p14="http://schemas.microsoft.com/office/powerpoint/2010/main" val="171547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 animBg="1"/>
      <p:bldP spid="21" grpId="0" animBg="1"/>
      <p:bldP spid="2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0ED11-36C8-5B19-23DF-9B5484FD1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E90F358-ED6E-3456-EA0C-71F5EF9CE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594AD7D-EEF2-734F-AD44-8E08C1863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A38-5BB0-1D46-AC14-125393B45BB7}" type="slidenum">
              <a:rPr lang="en-US" smtClean="0"/>
              <a:t>47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919446-D387-3C0F-ABB1-752A6C77A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4D4508-261D-6C57-316D-219A4888D54D}"/>
                  </a:ext>
                </a:extLst>
              </p:cNvPr>
              <p:cNvSpPr txBox="1"/>
              <p:nvPr/>
            </p:nvSpPr>
            <p:spPr>
              <a:xfrm>
                <a:off x="518586" y="3252031"/>
                <a:ext cx="615122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Hyper-K example</a:t>
                </a:r>
              </a:p>
              <a:p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Improving error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r>
                      <m:rPr>
                        <m:sty m:val="p"/>
                      </m:rPr>
                      <a:rPr lang="en-GB" sz="2000" b="0" i="0" baseline="-2500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/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GB" sz="2000" b="0" i="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e>
                    </m:acc>
                    <m:r>
                      <m:rPr>
                        <m:sty m:val="p"/>
                      </m:rPr>
                      <a:rPr lang="en-GB" sz="2000" b="0" i="0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GB" sz="200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GB" altLang="zh-CN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xsec ratio 4.9% </a:t>
                </a:r>
                <a:r>
                  <a:rPr lang="en-GB" altLang="zh-CN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</a:t>
                </a:r>
                <a:r>
                  <a:rPr lang="en-GB" altLang="zh-CN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2.7% </a:t>
                </a:r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GB" altLang="zh-CN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Improve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i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GB" sz="2000" i="0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CP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sensitivity by ~ 1 </a:t>
                </a: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</a:rPr>
                  <a:t>s</a:t>
                </a: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for 6 year</a:t>
                </a:r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sz="2000" b="1" dirty="0">
                    <a:solidFill>
                      <a:schemeClr val="accent6"/>
                    </a:solidFill>
                  </a:rPr>
                  <a:t>Significantly shorten running time to reach 5</a:t>
                </a:r>
                <a:r>
                  <a:rPr lang="en-GB" sz="2000" b="1" dirty="0">
                    <a:solidFill>
                      <a:schemeClr val="accent6"/>
                    </a:solidFill>
                    <a:latin typeface="Symbol" pitchFamily="2" charset="2"/>
                  </a:rPr>
                  <a:t>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C4D4508-261D-6C57-316D-219A4888D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86" y="3252031"/>
                <a:ext cx="6151227" cy="1323439"/>
              </a:xfrm>
              <a:prstGeom prst="rect">
                <a:avLst/>
              </a:prstGeom>
              <a:blipFill>
                <a:blip r:embed="rId4"/>
                <a:stretch>
                  <a:fillRect l="-823" t="-1887" b="-6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308B86E-2A9A-ED26-0B8C-DFDDDE1DA3B3}"/>
                  </a:ext>
                </a:extLst>
              </p:cNvPr>
              <p:cNvSpPr txBox="1"/>
              <p:nvPr/>
            </p:nvSpPr>
            <p:spPr>
              <a:xfrm>
                <a:off x="1311407" y="666509"/>
                <a:ext cx="102469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Oscillation Signal = (Beam flux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Oscillation probability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Cross section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Detector effects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308B86E-2A9A-ED26-0B8C-DFDDDE1DA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407" y="666509"/>
                <a:ext cx="10246908" cy="400110"/>
              </a:xfrm>
              <a:prstGeom prst="rect">
                <a:avLst/>
              </a:prstGeom>
              <a:blipFill>
                <a:blip r:embed="rId7"/>
                <a:stretch>
                  <a:fillRect l="-619" t="-6250" b="-31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8BA280-B8FC-9528-270D-F0A637967F7C}"/>
                  </a:ext>
                </a:extLst>
              </p:cNvPr>
              <p:cNvSpPr txBox="1"/>
              <p:nvPr/>
            </p:nvSpPr>
            <p:spPr>
              <a:xfrm>
                <a:off x="0" y="0"/>
                <a:ext cx="6060027" cy="5334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>
                <a:spAutoFit/>
              </a:bodyPr>
              <a:lstStyle/>
              <a:p>
                <a:pPr hangingPunct="0"/>
                <a:r>
                  <a:rPr lang="en-US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Call for</a:t>
                </a:r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a GeV </a:t>
                </a:r>
                <a14:m>
                  <m:oMath xmlns:m="http://schemas.openxmlformats.org/officeDocument/2006/math">
                    <m:r>
                      <a:rPr lang="en-GB" sz="3000" b="1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AR PL KaitiM GB" pitchFamily="2"/>
                        <a:cs typeface="Arial" panose="020B0604020202020204" pitchFamily="34" charset="0"/>
                      </a:rPr>
                      <m:t>𝝂</m:t>
                    </m:r>
                  </m:oMath>
                </a14:m>
                <a:r>
                  <a:rPr lang="en-GB" sz="3000" b="1" i="1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e</a:t>
                </a:r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3000" b="1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AR PL KaitiM GB" pitchFamily="2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GB" sz="3000" b="1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AR PL KaitiM GB" pitchFamily="2"/>
                            <a:cs typeface="Arial" panose="020B0604020202020204" pitchFamily="34" charset="0"/>
                          </a:rPr>
                          <m:t>𝝂</m:t>
                        </m:r>
                      </m:e>
                    </m:acc>
                  </m:oMath>
                </a14:m>
                <a:r>
                  <a:rPr lang="en-GB" sz="3000" b="1" i="1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e</a:t>
                </a:r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Machine</a:t>
                </a:r>
                <a:endParaRPr lang="en-US" sz="30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A8BA280-B8FC-9528-270D-F0A637967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6060027" cy="533464"/>
              </a:xfrm>
              <a:prstGeom prst="rect">
                <a:avLst/>
              </a:prstGeom>
              <a:blipFill>
                <a:blip r:embed="rId8"/>
                <a:stretch>
                  <a:fillRect l="-2510" t="-11628" r="-1255" b="-46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4604D14-A1F6-790A-3B3E-3D3306E35AF5}"/>
              </a:ext>
            </a:extLst>
          </p:cNvPr>
          <p:cNvCxnSpPr>
            <a:cxnSpLocks/>
          </p:cNvCxnSpPr>
          <p:nvPr/>
        </p:nvCxnSpPr>
        <p:spPr>
          <a:xfrm>
            <a:off x="1311407" y="5446644"/>
            <a:ext cx="91346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F873503-E05F-145F-873C-2537EEE22B07}"/>
              </a:ext>
            </a:extLst>
          </p:cNvPr>
          <p:cNvSpPr txBox="1"/>
          <p:nvPr/>
        </p:nvSpPr>
        <p:spPr>
          <a:xfrm>
            <a:off x="10376452" y="5481997"/>
            <a:ext cx="783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3DD126-E373-D8BF-20F7-50332139EBFD}"/>
              </a:ext>
            </a:extLst>
          </p:cNvPr>
          <p:cNvSpPr/>
          <p:nvPr/>
        </p:nvSpPr>
        <p:spPr>
          <a:xfrm>
            <a:off x="2698767" y="5585793"/>
            <a:ext cx="1765265" cy="3578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Cost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D8720F-B6C6-5D2F-8DCC-AD75F971FC37}"/>
              </a:ext>
            </a:extLst>
          </p:cNvPr>
          <p:cNvSpPr/>
          <p:nvPr/>
        </p:nvSpPr>
        <p:spPr>
          <a:xfrm>
            <a:off x="6096000" y="4949687"/>
            <a:ext cx="2023230" cy="3578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85A6E9-0B61-596B-B75C-23174BA690F7}"/>
              </a:ext>
            </a:extLst>
          </p:cNvPr>
          <p:cNvSpPr txBox="1"/>
          <p:nvPr/>
        </p:nvSpPr>
        <p:spPr>
          <a:xfrm>
            <a:off x="1311407" y="4952036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756B83-F34D-CC2A-22A1-06505C2E1264}"/>
              </a:ext>
            </a:extLst>
          </p:cNvPr>
          <p:cNvSpPr txBox="1"/>
          <p:nvPr/>
        </p:nvSpPr>
        <p:spPr>
          <a:xfrm>
            <a:off x="1311407" y="5547408"/>
            <a:ext cx="12843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Co-Host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945F8BA-3F82-5C73-E20B-E7CE85450D84}"/>
              </a:ext>
            </a:extLst>
          </p:cNvPr>
          <p:cNvGrpSpPr/>
          <p:nvPr/>
        </p:nvGrpSpPr>
        <p:grpSpPr>
          <a:xfrm>
            <a:off x="6669814" y="1025028"/>
            <a:ext cx="5045406" cy="3457176"/>
            <a:chOff x="6669814" y="1025028"/>
            <a:chExt cx="5045406" cy="345717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58898C9-3309-0DE9-4A34-E536310A3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69814" y="1221831"/>
              <a:ext cx="5045406" cy="3260373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1DB2850-2C9C-C286-A32D-63E52FE16440}"/>
                </a:ext>
              </a:extLst>
            </p:cNvPr>
            <p:cNvGrpSpPr/>
            <p:nvPr/>
          </p:nvGrpSpPr>
          <p:grpSpPr>
            <a:xfrm>
              <a:off x="8682090" y="1025028"/>
              <a:ext cx="3013879" cy="2126821"/>
              <a:chOff x="8809195" y="439730"/>
              <a:chExt cx="3013879" cy="2126821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968CEAE-78D9-69C1-3FC1-615F444B511B}"/>
                  </a:ext>
                </a:extLst>
              </p:cNvPr>
              <p:cNvSpPr/>
              <p:nvPr/>
            </p:nvSpPr>
            <p:spPr>
              <a:xfrm>
                <a:off x="8809195" y="439730"/>
                <a:ext cx="3013879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Calibri" panose="020F0502020204030204" pitchFamily="34" charset="0"/>
                  </a:rPr>
                  <a:t>Jeanne Wilson, Neutrino2022</a:t>
                </a:r>
                <a:endParaRPr lang="en-GB" sz="11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45C52BFF-B04E-7633-2413-BBB1CCF74ACC}"/>
                  </a:ext>
                </a:extLst>
              </p:cNvPr>
              <p:cNvCxnSpPr/>
              <p:nvPr/>
            </p:nvCxnSpPr>
            <p:spPr>
              <a:xfrm flipV="1">
                <a:off x="10011748" y="2278551"/>
                <a:ext cx="0" cy="288000"/>
              </a:xfrm>
              <a:prstGeom prst="straightConnector1">
                <a:avLst/>
              </a:prstGeom>
              <a:ln w="254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206AEAC-BCED-461C-DFDF-1A45A5ACE0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11600" y="1792794"/>
                <a:ext cx="0" cy="288000"/>
              </a:xfrm>
              <a:prstGeom prst="straightConnector1">
                <a:avLst/>
              </a:prstGeom>
              <a:ln w="254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7614499-53F0-7867-44BE-F82F50859B56}"/>
                </a:ext>
              </a:extLst>
            </p:cNvPr>
            <p:cNvCxnSpPr>
              <a:cxnSpLocks/>
            </p:cNvCxnSpPr>
            <p:nvPr/>
          </p:nvCxnSpPr>
          <p:spPr>
            <a:xfrm>
              <a:off x="7326697" y="2725018"/>
              <a:ext cx="4281313" cy="0"/>
            </a:xfrm>
            <a:prstGeom prst="line">
              <a:avLst/>
            </a:prstGeom>
            <a:ln w="28575">
              <a:solidFill>
                <a:schemeClr val="accent6"/>
              </a:solidFill>
              <a:prstDash val="sysDash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A359EC-9A14-53E5-0A3B-044AD1B866F5}"/>
                  </a:ext>
                </a:extLst>
              </p:cNvPr>
              <p:cNvSpPr txBox="1"/>
              <p:nvPr/>
            </p:nvSpPr>
            <p:spPr>
              <a:xfrm>
                <a:off x="518586" y="1163375"/>
                <a:ext cx="557741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b="0" i="1" baseline="-2500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b="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GB" sz="2000" b="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altLang="zh-CN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 cross sections: major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en-GB" sz="2000" i="0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CP</m:t>
                    </m:r>
                  </m:oMath>
                </a14:m>
                <a:r>
                  <a:rPr lang="en-GB" altLang="zh-CN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systematics</a:t>
                </a:r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GB" sz="20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Very few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b="0" i="1" baseline="-2500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GB" sz="2000" b="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scattering data</a:t>
                </a:r>
              </a:p>
              <a:p>
                <a:pPr marL="342900" indent="-34290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GB" sz="2000" b="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en-GB" sz="2000" b="0" i="0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CP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~ </a:t>
                </a:r>
                <a14:m>
                  <m:oMath xmlns:m="http://schemas.openxmlformats.org/officeDocument/2006/math">
                    <m:r>
                      <a:rPr lang="en-GB" sz="2000" b="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b="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appearance ~ no </a:t>
                </a:r>
                <a14:m>
                  <m:oMath xmlns:m="http://schemas.openxmlformats.org/officeDocument/2006/math">
                    <m:r>
                      <a:rPr lang="en-GB" sz="2000" b="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b="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in beams</a:t>
                </a:r>
              </a:p>
              <a:p>
                <a:pPr marL="800100" lvl="1" indent="-342900">
                  <a:buFont typeface="Wingdings" pitchFamily="2" charset="2"/>
                  <a:buChar char="v"/>
                </a:pP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No </a:t>
                </a:r>
                <a:r>
                  <a:rPr lang="en-GB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in situ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b="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measurements</a:t>
                </a:r>
                <a:endParaRPr lang="en-GB" sz="20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342900" indent="-34290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GB" sz="2000" b="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b="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via lepton universality, but higher precision needed for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en-GB" sz="2000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CP</m:t>
                    </m:r>
                  </m:oMath>
                </a14:m>
                <a:endParaRPr lang="en-GB" sz="20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BA359EC-9A14-53E5-0A3B-044AD1B866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86" y="1163375"/>
                <a:ext cx="5577413" cy="1938992"/>
              </a:xfrm>
              <a:prstGeom prst="rect">
                <a:avLst/>
              </a:prstGeom>
              <a:blipFill>
                <a:blip r:embed="rId10"/>
                <a:stretch>
                  <a:fillRect l="-907" t="-1948" b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BEB68AC-1487-341F-5781-430A438B9414}"/>
              </a:ext>
            </a:extLst>
          </p:cNvPr>
          <p:cNvSpPr txBox="1"/>
          <p:nvPr/>
        </p:nvSpPr>
        <p:spPr>
          <a:xfrm>
            <a:off x="518586" y="4482204"/>
            <a:ext cx="64198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b="1" dirty="0">
                <a:solidFill>
                  <a:schemeClr val="accent6"/>
                </a:solidFill>
              </a:rPr>
              <a:t>Shorten running time = reduce share cost</a:t>
            </a:r>
            <a:endParaRPr lang="en-GB" sz="20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70E0C7-74AF-F19A-8B81-529362EAC4A6}"/>
              </a:ext>
            </a:extLst>
          </p:cNvPr>
          <p:cNvCxnSpPr>
            <a:cxnSpLocks/>
          </p:cNvCxnSpPr>
          <p:nvPr/>
        </p:nvCxnSpPr>
        <p:spPr>
          <a:xfrm flipV="1">
            <a:off x="3767012" y="4575470"/>
            <a:ext cx="894521" cy="24847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3423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66E4E-FE1B-FECE-07F5-80D7E1E3C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6BF9109-E7F2-2F2D-0740-8929849D1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DF5622B-3AE9-A918-FBE1-B8B8DAC6D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A38-5BB0-1D46-AC14-125393B45BB7}" type="slidenum">
              <a:rPr lang="en-US" smtClean="0"/>
              <a:t>48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6EB6A-CBBD-A311-4660-FA106612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200F2A2-5FD7-CE78-C972-8EB5510A1696}"/>
                  </a:ext>
                </a:extLst>
              </p:cNvPr>
              <p:cNvSpPr txBox="1"/>
              <p:nvPr/>
            </p:nvSpPr>
            <p:spPr>
              <a:xfrm>
                <a:off x="1311407" y="666509"/>
                <a:ext cx="102469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Oscillation Signal = (Beam flux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Oscillation probability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Cross section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Detector effects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200F2A2-5FD7-CE78-C972-8EB5510A1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407" y="666509"/>
                <a:ext cx="10246908" cy="400110"/>
              </a:xfrm>
              <a:prstGeom prst="rect">
                <a:avLst/>
              </a:prstGeom>
              <a:blipFill>
                <a:blip r:embed="rId4"/>
                <a:stretch>
                  <a:fillRect l="-619" t="-6250" b="-312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8285AB-33F0-BC21-CB1A-A74C782871C4}"/>
                  </a:ext>
                </a:extLst>
              </p:cNvPr>
              <p:cNvSpPr txBox="1"/>
              <p:nvPr/>
            </p:nvSpPr>
            <p:spPr>
              <a:xfrm>
                <a:off x="0" y="0"/>
                <a:ext cx="6060027" cy="5334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>
                <a:spAutoFit/>
              </a:bodyPr>
              <a:lstStyle/>
              <a:p>
                <a:pPr hangingPunct="0"/>
                <a:r>
                  <a:rPr lang="en-US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Call for</a:t>
                </a:r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a GeV </a:t>
                </a:r>
                <a14:m>
                  <m:oMath xmlns:m="http://schemas.openxmlformats.org/officeDocument/2006/math">
                    <m:r>
                      <a:rPr lang="en-GB" sz="3000" b="1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AR PL KaitiM GB" pitchFamily="2"/>
                        <a:cs typeface="Arial" panose="020B0604020202020204" pitchFamily="34" charset="0"/>
                      </a:rPr>
                      <m:t>𝝂</m:t>
                    </m:r>
                  </m:oMath>
                </a14:m>
                <a:r>
                  <a:rPr lang="en-GB" sz="3000" b="1" i="1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e</a:t>
                </a:r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3000" b="1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AR PL KaitiM GB" pitchFamily="2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GB" sz="3000" b="1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AR PL KaitiM GB" pitchFamily="2"/>
                            <a:cs typeface="Arial" panose="020B0604020202020204" pitchFamily="34" charset="0"/>
                          </a:rPr>
                          <m:t>𝝂</m:t>
                        </m:r>
                      </m:e>
                    </m:acc>
                  </m:oMath>
                </a14:m>
                <a:r>
                  <a:rPr lang="en-GB" sz="3000" b="1" i="1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e</a:t>
                </a:r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Machine</a:t>
                </a:r>
                <a:endParaRPr lang="en-US" sz="30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8285AB-33F0-BC21-CB1A-A74C78287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6060027" cy="533464"/>
              </a:xfrm>
              <a:prstGeom prst="rect">
                <a:avLst/>
              </a:prstGeom>
              <a:blipFill>
                <a:blip r:embed="rId5"/>
                <a:stretch>
                  <a:fillRect l="-2510" t="-11628" r="-1255" b="-46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DA36195-7780-DB29-A4B7-831D9F3B4A83}"/>
              </a:ext>
            </a:extLst>
          </p:cNvPr>
          <p:cNvCxnSpPr>
            <a:cxnSpLocks/>
          </p:cNvCxnSpPr>
          <p:nvPr/>
        </p:nvCxnSpPr>
        <p:spPr>
          <a:xfrm>
            <a:off x="1311407" y="5446644"/>
            <a:ext cx="91346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6F25D0F-0260-2B0C-BF18-FF5A733984A1}"/>
              </a:ext>
            </a:extLst>
          </p:cNvPr>
          <p:cNvSpPr txBox="1"/>
          <p:nvPr/>
        </p:nvSpPr>
        <p:spPr>
          <a:xfrm>
            <a:off x="10376452" y="5481997"/>
            <a:ext cx="783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1D30DA-F3FC-339C-1A52-EE7E6ADA75F9}"/>
              </a:ext>
            </a:extLst>
          </p:cNvPr>
          <p:cNvSpPr/>
          <p:nvPr/>
        </p:nvSpPr>
        <p:spPr>
          <a:xfrm>
            <a:off x="2698767" y="5585793"/>
            <a:ext cx="1765265" cy="3578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Cost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5C926D-6792-0750-6ECF-71E5A0A13DB9}"/>
              </a:ext>
            </a:extLst>
          </p:cNvPr>
          <p:cNvSpPr/>
          <p:nvPr/>
        </p:nvSpPr>
        <p:spPr>
          <a:xfrm>
            <a:off x="6096000" y="4949687"/>
            <a:ext cx="2023230" cy="3578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174BB3-0320-5464-FE57-8432C48A0A16}"/>
              </a:ext>
            </a:extLst>
          </p:cNvPr>
          <p:cNvSpPr txBox="1"/>
          <p:nvPr/>
        </p:nvSpPr>
        <p:spPr>
          <a:xfrm>
            <a:off x="1311407" y="4952036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975236-70B1-BC32-2DD1-B04CBA7E2B89}"/>
              </a:ext>
            </a:extLst>
          </p:cNvPr>
          <p:cNvSpPr txBox="1"/>
          <p:nvPr/>
        </p:nvSpPr>
        <p:spPr>
          <a:xfrm>
            <a:off x="1311407" y="5547408"/>
            <a:ext cx="12843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Co-Host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6EF279-F81A-4FD8-8D29-58EF704DC7BE}"/>
                  </a:ext>
                </a:extLst>
              </p:cNvPr>
              <p:cNvSpPr txBox="1"/>
              <p:nvPr/>
            </p:nvSpPr>
            <p:spPr>
              <a:xfrm>
                <a:off x="6096000" y="1884768"/>
                <a:ext cx="5567951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ü"/>
                </a:pP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Wishlist</a:t>
                </a:r>
              </a:p>
              <a:p>
                <a:pPr marL="914400" lvl="1" indent="-4572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GB" sz="2000" b="1" i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𝛎</m:t>
                    </m:r>
                    <m:r>
                      <a:rPr lang="en-GB" sz="2000" b="1" i="0" baseline="-2500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𝐞</m:t>
                    </m:r>
                  </m:oMath>
                </a14:m>
                <a:r>
                  <a:rPr lang="en-GB" sz="2000" b="1" dirty="0">
                    <a:solidFill>
                      <a:schemeClr val="accent6"/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b="1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b="1" i="0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𝛎</m:t>
                        </m:r>
                      </m:e>
                    </m:acc>
                    <m:r>
                      <a:rPr lang="en-GB" sz="2000" b="1" i="0" baseline="-2500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𝐞</m:t>
                    </m:r>
                  </m:oMath>
                </a14:m>
                <a:r>
                  <a:rPr lang="en-GB" altLang="zh-CN" sz="2000" b="1" dirty="0">
                    <a:solidFill>
                      <a:schemeClr val="accent6"/>
                    </a:solidFill>
                  </a:rPr>
                  <a:t> beams with the relevant energy for appearance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sz="2000" b="1" dirty="0">
                    <a:solidFill>
                      <a:schemeClr val="accent6"/>
                    </a:solidFill>
                  </a:rPr>
                  <a:t>Well-understood fluxes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sz="2000" b="1" dirty="0">
                    <a:solidFill>
                      <a:schemeClr val="accent6"/>
                    </a:solidFill>
                  </a:rPr>
                  <a:t>High statistics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GB" sz="2000" b="1" dirty="0">
                    <a:solidFill>
                      <a:schemeClr val="accent6"/>
                    </a:solidFill>
                  </a:rPr>
                  <a:t>Low </a:t>
                </a:r>
                <a14:m>
                  <m:oMath xmlns:m="http://schemas.openxmlformats.org/officeDocument/2006/math">
                    <m:r>
                      <a:rPr lang="en-GB" sz="2000" b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GB" sz="2000" b="1" baseline="-2500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000" b="1" dirty="0">
                    <a:solidFill>
                      <a:schemeClr val="accent6"/>
                    </a:solidFill>
                  </a:rPr>
                  <a:t> background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6EF279-F81A-4FD8-8D29-58EF704DC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884768"/>
                <a:ext cx="5567951" cy="1938992"/>
              </a:xfrm>
              <a:prstGeom prst="rect">
                <a:avLst/>
              </a:prstGeom>
              <a:blipFill>
                <a:blip r:embed="rId6"/>
                <a:stretch>
                  <a:fillRect l="-911" t="-1961" b="-52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9845F9-7141-6C40-F76B-CD3C94655063}"/>
                  </a:ext>
                </a:extLst>
              </p:cNvPr>
              <p:cNvSpPr txBox="1"/>
              <p:nvPr/>
            </p:nvSpPr>
            <p:spPr>
              <a:xfrm>
                <a:off x="518586" y="1163375"/>
                <a:ext cx="557741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b="0" i="1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i="1" dirty="0">
                    <a:solidFill>
                      <a:schemeClr val="bg2">
                        <a:lumMod val="90000"/>
                      </a:schemeClr>
                    </a:solidFill>
                  </a:rPr>
                  <a:t> </a:t>
                </a:r>
                <a:r>
                  <a:rPr lang="en-GB" sz="2000" dirty="0">
                    <a:solidFill>
                      <a:schemeClr val="bg2">
                        <a:lumMod val="90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b="0" i="1" dirty="0">
                            <a:solidFill>
                              <a:schemeClr val="bg2">
                                <a:lumMod val="9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GB" sz="2000" b="0" i="1" baseline="-2500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altLang="zh-CN" sz="2000" dirty="0">
                    <a:solidFill>
                      <a:schemeClr val="bg2">
                        <a:lumMod val="90000"/>
                      </a:schemeClr>
                    </a:solidFill>
                  </a:rPr>
                  <a:t>) cross sections: major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en-GB" sz="2000" i="0" baseline="-2500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CP</m:t>
                    </m:r>
                  </m:oMath>
                </a14:m>
                <a:r>
                  <a:rPr lang="en-GB" altLang="zh-CN" sz="2000" dirty="0">
                    <a:solidFill>
                      <a:schemeClr val="bg2">
                        <a:lumMod val="90000"/>
                      </a:schemeClr>
                    </a:solidFill>
                  </a:rPr>
                  <a:t> systematics</a:t>
                </a:r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GB" sz="2000" b="0" dirty="0">
                    <a:solidFill>
                      <a:schemeClr val="bg2">
                        <a:lumMod val="9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Very few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b="0" i="1" baseline="-25000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i="1" dirty="0">
                    <a:solidFill>
                      <a:schemeClr val="bg2">
                        <a:lumMod val="90000"/>
                      </a:schemeClr>
                    </a:solidFill>
                  </a:rPr>
                  <a:t> </a:t>
                </a:r>
                <a:r>
                  <a:rPr lang="en-GB" sz="2000" b="0" dirty="0">
                    <a:solidFill>
                      <a:schemeClr val="bg2">
                        <a:lumMod val="9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scattering data</a:t>
                </a:r>
              </a:p>
              <a:p>
                <a:pPr marL="342900" indent="-34290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GB" sz="2000" b="0" i="1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en-GB" sz="2000" b="0" i="0" baseline="-2500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CP</m:t>
                    </m:r>
                  </m:oMath>
                </a14:m>
                <a:r>
                  <a:rPr lang="en-GB" sz="2000" dirty="0">
                    <a:solidFill>
                      <a:schemeClr val="bg2">
                        <a:lumMod val="90000"/>
                      </a:schemeClr>
                    </a:solidFill>
                  </a:rPr>
                  <a:t> ~ </a:t>
                </a:r>
                <a14:m>
                  <m:oMath xmlns:m="http://schemas.openxmlformats.org/officeDocument/2006/math">
                    <m:r>
                      <a:rPr lang="en-GB" sz="2000" b="0" i="1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b="0" i="1" baseline="-2500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dirty="0">
                    <a:solidFill>
                      <a:schemeClr val="bg2">
                        <a:lumMod val="90000"/>
                      </a:schemeClr>
                    </a:solidFill>
                  </a:rPr>
                  <a:t> appearance ~ no </a:t>
                </a:r>
                <a14:m>
                  <m:oMath xmlns:m="http://schemas.openxmlformats.org/officeDocument/2006/math">
                    <m:r>
                      <a:rPr lang="en-GB" sz="2000" b="0" i="1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b="0" i="1" baseline="-2500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dirty="0">
                    <a:solidFill>
                      <a:schemeClr val="bg2">
                        <a:lumMod val="90000"/>
                      </a:schemeClr>
                    </a:solidFill>
                  </a:rPr>
                  <a:t> in beams</a:t>
                </a:r>
              </a:p>
              <a:p>
                <a:pPr marL="800100" lvl="1" indent="-342900">
                  <a:buFont typeface="Wingdings" pitchFamily="2" charset="2"/>
                  <a:buChar char="v"/>
                </a:pPr>
                <a:r>
                  <a:rPr lang="en-GB" sz="2000" dirty="0">
                    <a:solidFill>
                      <a:schemeClr val="bg2">
                        <a:lumMod val="90000"/>
                      </a:schemeClr>
                    </a:solidFill>
                  </a:rPr>
                  <a:t>No </a:t>
                </a:r>
                <a:r>
                  <a:rPr lang="en-GB" sz="2000" i="1" dirty="0">
                    <a:solidFill>
                      <a:schemeClr val="bg2">
                        <a:lumMod val="90000"/>
                      </a:schemeClr>
                    </a:solidFill>
                  </a:rPr>
                  <a:t>in situ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b="0" i="1" baseline="-2500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dirty="0">
                    <a:solidFill>
                      <a:schemeClr val="bg2">
                        <a:lumMod val="90000"/>
                      </a:schemeClr>
                    </a:solidFill>
                  </a:rPr>
                  <a:t> measurements</a:t>
                </a:r>
                <a:endParaRPr lang="en-GB" sz="2000" baseline="-25000" dirty="0">
                  <a:solidFill>
                    <a:schemeClr val="bg2">
                      <a:lumMod val="90000"/>
                    </a:schemeClr>
                  </a:solidFill>
                </a:endParaRPr>
              </a:p>
              <a:p>
                <a:pPr marL="342900" indent="-34290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GB" sz="2000" b="0" i="1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b="0" i="1" baseline="-2500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000" dirty="0">
                    <a:solidFill>
                      <a:schemeClr val="bg2">
                        <a:lumMod val="90000"/>
                      </a:schemeClr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i="1" baseline="-2500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dirty="0">
                    <a:solidFill>
                      <a:schemeClr val="bg2">
                        <a:lumMod val="90000"/>
                      </a:schemeClr>
                    </a:solidFill>
                  </a:rPr>
                  <a:t> via lepton universality, but higher precision needed for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en-GB" sz="2000" baseline="-25000">
                        <a:solidFill>
                          <a:schemeClr val="bg2">
                            <a:lumMod val="9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CP</m:t>
                    </m:r>
                  </m:oMath>
                </a14:m>
                <a:endParaRPr lang="en-GB" sz="2000" baseline="-25000" dirty="0">
                  <a:solidFill>
                    <a:schemeClr val="bg2">
                      <a:lumMod val="90000"/>
                    </a:schemeClr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49845F9-7141-6C40-F76B-CD3C94655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86" y="1163375"/>
                <a:ext cx="5577413" cy="1938992"/>
              </a:xfrm>
              <a:prstGeom prst="rect">
                <a:avLst/>
              </a:prstGeom>
              <a:blipFill>
                <a:blip r:embed="rId7"/>
                <a:stretch>
                  <a:fillRect l="-907" t="-1948" b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CBBE423-DE58-F87F-9A60-7B7EDAADBB0F}"/>
              </a:ext>
            </a:extLst>
          </p:cNvPr>
          <p:cNvSpPr txBox="1"/>
          <p:nvPr/>
        </p:nvSpPr>
        <p:spPr>
          <a:xfrm>
            <a:off x="518586" y="4482204"/>
            <a:ext cx="64198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b="1" dirty="0">
                <a:solidFill>
                  <a:schemeClr val="accent6"/>
                </a:solidFill>
              </a:rPr>
              <a:t>Shorten running time = reduce share cost</a:t>
            </a:r>
            <a:endParaRPr lang="en-GB" sz="2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A6C126-DF4F-9C32-DCDA-2497B903E42D}"/>
              </a:ext>
            </a:extLst>
          </p:cNvPr>
          <p:cNvCxnSpPr>
            <a:cxnSpLocks/>
          </p:cNvCxnSpPr>
          <p:nvPr/>
        </p:nvCxnSpPr>
        <p:spPr>
          <a:xfrm flipV="1">
            <a:off x="3767012" y="4575470"/>
            <a:ext cx="894521" cy="24847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4254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B10AC1D-2663-5BB2-F041-C057D037FA3E}"/>
              </a:ext>
            </a:extLst>
          </p:cNvPr>
          <p:cNvGrpSpPr/>
          <p:nvPr/>
        </p:nvGrpSpPr>
        <p:grpSpPr>
          <a:xfrm>
            <a:off x="6729371" y="75157"/>
            <a:ext cx="5395252" cy="1150706"/>
            <a:chOff x="787432" y="2192368"/>
            <a:chExt cx="5395252" cy="11507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A4AABB4-7CEB-168B-E495-E8BCE201C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t="17739" b="14107"/>
            <a:stretch/>
          </p:blipFill>
          <p:spPr>
            <a:xfrm>
              <a:off x="838200" y="2192368"/>
              <a:ext cx="5344484" cy="115070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070CD2-1F70-88C3-5A73-6A2150E411E2}"/>
                </a:ext>
              </a:extLst>
            </p:cNvPr>
            <p:cNvSpPr txBox="1"/>
            <p:nvPr/>
          </p:nvSpPr>
          <p:spPr>
            <a:xfrm>
              <a:off x="787432" y="3096697"/>
              <a:ext cx="1608433" cy="20901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/>
            <a:lstStyle/>
            <a:p>
              <a:pPr hangingPunct="0"/>
              <a:endParaRPr lang="en-US" sz="907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273B349-F59D-9011-539C-A289AA4BC47C}"/>
                </a:ext>
              </a:extLst>
            </p:cNvPr>
            <p:cNvSpPr/>
            <p:nvPr/>
          </p:nvSpPr>
          <p:spPr>
            <a:xfrm>
              <a:off x="787432" y="3078093"/>
              <a:ext cx="51167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LBNF</a:t>
              </a:r>
            </a:p>
          </p:txBody>
        </p:sp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ACF05EF-B12F-6943-BD85-DFD11FD9B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FEF69A6-28E5-4E56-342F-55EAAB23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A38-5BB0-1D46-AC14-125393B45BB7}" type="slidenum">
              <a:rPr lang="en-US" smtClean="0"/>
              <a:t>49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1EA071-FAA3-ADBC-833F-1CCB5F6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9C3E812-8AE3-4ADB-7EDC-6BD61955980C}"/>
                  </a:ext>
                </a:extLst>
              </p:cNvPr>
              <p:cNvSpPr txBox="1"/>
              <p:nvPr/>
            </p:nvSpPr>
            <p:spPr>
              <a:xfrm>
                <a:off x="0" y="9737"/>
                <a:ext cx="6513035" cy="5334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>
                <a:spAutoFit/>
              </a:bodyPr>
              <a:lstStyle/>
              <a:p>
                <a:pPr hangingPunct="0"/>
                <a14:m>
                  <m:oMath xmlns:m="http://schemas.openxmlformats.org/officeDocument/2006/math">
                    <m:r>
                      <a:rPr lang="en-GB" sz="3000" b="1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AR PL KaitiM GB" pitchFamily="2"/>
                        <a:cs typeface="Arial" panose="020B0604020202020204" pitchFamily="34" charset="0"/>
                      </a:rPr>
                      <m:t>𝜈</m:t>
                    </m:r>
                  </m:oMath>
                </a14:m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from </a:t>
                </a:r>
                <a:r>
                  <a:rPr lang="en-GB" sz="3000" b="1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STORed</a:t>
                </a:r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Muons (</a:t>
                </a:r>
                <a:r>
                  <a:rPr lang="en-GB" sz="3000" b="1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nuSTORM</a:t>
                </a:r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9C3E812-8AE3-4ADB-7EDC-6BD619559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737"/>
                <a:ext cx="6513035" cy="533464"/>
              </a:xfrm>
              <a:prstGeom prst="rect">
                <a:avLst/>
              </a:prstGeom>
              <a:blipFill>
                <a:blip r:embed="rId5"/>
                <a:stretch>
                  <a:fillRect l="-195" t="-9302" r="-1170" b="-325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CA72E52-0F50-FAAE-144E-FD877685F368}"/>
                  </a:ext>
                </a:extLst>
              </p:cNvPr>
              <p:cNvSpPr txBox="1"/>
              <p:nvPr/>
            </p:nvSpPr>
            <p:spPr>
              <a:xfrm>
                <a:off x="507308" y="3429000"/>
                <a:ext cx="8669522" cy="2866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q"/>
                </a:pP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</a:rPr>
                  <a:t>p</a:t>
                </a: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captured by storage ring </a:t>
                </a: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 </a:t>
                </a: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</a:rPr>
                  <a:t>m</a:t>
                </a: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instead of decay pipe </a:t>
                </a: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 </a:t>
                </a: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</a:rPr>
                  <a:t>n</a:t>
                </a:r>
              </a:p>
              <a:p>
                <a:pPr marL="342900" indent="-342900">
                  <a:buFont typeface="Wingdings" pitchFamily="2" charset="2"/>
                  <a:buChar char="q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 dirty="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m:rPr>
                        <m:sty m:val="p"/>
                      </m:rPr>
                      <a:rPr lang="el-GR" sz="2000" i="1" baseline="-25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m:rPr>
                        <m:nor/>
                      </m:rPr>
                      <a:rPr lang="en-GB" sz="2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m:t>+</m:t>
                    </m:r>
                    <m:r>
                      <a:rPr lang="en-GB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sz="2000" i="1" baseline="-25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GB" sz="2000" b="0" i="1" baseline="-250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m:rPr>
                        <m:sty m:val="p"/>
                      </m:rPr>
                      <a:rPr lang="el-GR" sz="2000" i="1" baseline="-25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00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GB" sz="2000" i="1" baseline="-250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fluxes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sz="20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decays</a:t>
                </a:r>
              </a:p>
              <a:p>
                <a:pPr marL="800100" lvl="1" indent="-342900">
                  <a:buFont typeface="Wingdings" pitchFamily="2" charset="2"/>
                  <a:buChar char="v"/>
                </a:pPr>
                <a:r>
                  <a:rPr lang="en-GB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Storage ring: </a:t>
                </a:r>
                <a:r>
                  <a:rPr lang="en-GB" sz="2000" b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tunable</a:t>
                </a:r>
                <a:r>
                  <a:rPr lang="en-GB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fluxes</a:t>
                </a:r>
              </a:p>
              <a:p>
                <a:pPr marL="800100" lvl="1" indent="-342900">
                  <a:buFont typeface="Wingdings" pitchFamily="2" charset="2"/>
                  <a:buChar char="v"/>
                </a:pPr>
                <a:r>
                  <a:rPr lang="en-GB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</a:rPr>
                  <a:t>m</a:t>
                </a:r>
                <a:r>
                  <a:rPr lang="en-GB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decay: perfect understanding of flux shape and normalisation</a:t>
                </a:r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Scientific objectives</a:t>
                </a:r>
              </a:p>
              <a:p>
                <a:pPr marL="800100" lvl="1" indent="-342900">
                  <a:buFont typeface="Wingdings" pitchFamily="2" charset="2"/>
                  <a:buChar char="v"/>
                </a:pP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%-level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cross sections</a:t>
                </a:r>
              </a:p>
              <a:p>
                <a:pPr marL="800100" lvl="1" indent="-342900">
                  <a:buFont typeface="Wingdings" pitchFamily="2" charset="2"/>
                  <a:buChar char="v"/>
                </a:pP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BSM searches, e.g. </a:t>
                </a:r>
                <a:r>
                  <a:rPr lang="en-US" sz="2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steriles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beyond Short Baseline Neutrino program at FNAL</a:t>
                </a:r>
              </a:p>
              <a:p>
                <a:pPr marL="800100" lvl="1" indent="-342900">
                  <a:buFont typeface="Wingdings" pitchFamily="2" charset="2"/>
                  <a:buChar char="v"/>
                </a:pP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Test bed for muon collider technology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CA72E52-0F50-FAAE-144E-FD877685F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308" y="3429000"/>
                <a:ext cx="8669522" cy="2866234"/>
              </a:xfrm>
              <a:prstGeom prst="rect">
                <a:avLst/>
              </a:prstGeom>
              <a:blipFill>
                <a:blip r:embed="rId6"/>
                <a:stretch>
                  <a:fillRect l="-439" t="-1770" r="-585" b="-35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8A04BC0-39AE-C7E5-70A9-255C4C693A3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796"/>
          <a:stretch/>
        </p:blipFill>
        <p:spPr>
          <a:xfrm>
            <a:off x="9176830" y="3695092"/>
            <a:ext cx="2507861" cy="246314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E5F391E-246B-BD84-73F6-EBE9B5909591}"/>
              </a:ext>
            </a:extLst>
          </p:cNvPr>
          <p:cNvGrpSpPr/>
          <p:nvPr/>
        </p:nvGrpSpPr>
        <p:grpSpPr>
          <a:xfrm>
            <a:off x="2014732" y="1025913"/>
            <a:ext cx="7193044" cy="2025866"/>
            <a:chOff x="2014732" y="1025913"/>
            <a:chExt cx="7193044" cy="202586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BE873E4-AD54-4FAE-F896-AAE393E8CB72}"/>
                </a:ext>
              </a:extLst>
            </p:cNvPr>
            <p:cNvGrpSpPr/>
            <p:nvPr/>
          </p:nvGrpSpPr>
          <p:grpSpPr>
            <a:xfrm>
              <a:off x="2014732" y="1225863"/>
              <a:ext cx="7193044" cy="1825916"/>
              <a:chOff x="6229212" y="3014449"/>
              <a:chExt cx="11123757" cy="282370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BAC4CC8-D5E9-44EF-B1FE-C542672315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b="14962"/>
              <a:stretch/>
            </p:blipFill>
            <p:spPr>
              <a:xfrm>
                <a:off x="6229212" y="3014449"/>
                <a:ext cx="10109200" cy="2689157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35B97B8-7E25-1D00-D04E-B088738CD552}"/>
                  </a:ext>
                </a:extLst>
              </p:cNvPr>
              <p:cNvSpPr/>
              <p:nvPr/>
            </p:nvSpPr>
            <p:spPr>
              <a:xfrm>
                <a:off x="14481814" y="5457385"/>
                <a:ext cx="2871155" cy="380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nuSTORM, arXiv:2203.07545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B7243E6-8500-9A7A-F88F-85324828E98B}"/>
                </a:ext>
              </a:extLst>
            </p:cNvPr>
            <p:cNvSpPr/>
            <p:nvPr/>
          </p:nvSpPr>
          <p:spPr>
            <a:xfrm>
              <a:off x="3119712" y="1748262"/>
              <a:ext cx="406084" cy="1478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113F23A-792D-CD5D-0384-47CABE1303CC}"/>
                </a:ext>
              </a:extLst>
            </p:cNvPr>
            <p:cNvSpPr/>
            <p:nvPr/>
          </p:nvSpPr>
          <p:spPr>
            <a:xfrm>
              <a:off x="2341756" y="1025913"/>
              <a:ext cx="2802673" cy="498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3C582AB9-473E-D3A8-CBFC-2A0CC39CEEDB}"/>
              </a:ext>
            </a:extLst>
          </p:cNvPr>
          <p:cNvSpPr/>
          <p:nvPr/>
        </p:nvSpPr>
        <p:spPr>
          <a:xfrm>
            <a:off x="9520315" y="75157"/>
            <a:ext cx="1347536" cy="396481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8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FB9A3-B09A-DCFB-B86D-B79D2488B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C891D691-EA58-66A8-3A05-C5CD6CDD89A5}"/>
              </a:ext>
            </a:extLst>
          </p:cNvPr>
          <p:cNvGrpSpPr/>
          <p:nvPr/>
        </p:nvGrpSpPr>
        <p:grpSpPr>
          <a:xfrm>
            <a:off x="1729754" y="931817"/>
            <a:ext cx="8572483" cy="5532361"/>
            <a:chOff x="1729754" y="1016487"/>
            <a:chExt cx="8572483" cy="5532361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25DF8C1A-B14C-1735-1D0C-70318B439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6771" r="83701" b="2940"/>
            <a:stretch/>
          </p:blipFill>
          <p:spPr>
            <a:xfrm>
              <a:off x="1729754" y="1016487"/>
              <a:ext cx="1799391" cy="550623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0DC14A0-701F-ED22-50CD-EE2029F579AF}"/>
                </a:ext>
              </a:extLst>
            </p:cNvPr>
            <p:cNvSpPr/>
            <p:nvPr/>
          </p:nvSpPr>
          <p:spPr>
            <a:xfrm>
              <a:off x="3529146" y="3892733"/>
              <a:ext cx="6773091" cy="2656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84CFC35-F0E4-4BAB-C9C3-B5C6B39835E3}"/>
                </a:ext>
              </a:extLst>
            </p:cNvPr>
            <p:cNvSpPr/>
            <p:nvPr/>
          </p:nvSpPr>
          <p:spPr>
            <a:xfrm>
              <a:off x="2232602" y="5225143"/>
              <a:ext cx="2147809" cy="1253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A14FF5-C801-8BD2-7280-9B4D3817F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1C06D-4B84-5C05-BB10-DFF2948CA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90CB89-A353-A084-D0AA-7941A782F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BD05-28D1-7F43-AE50-E6AEC3483B22}" type="slidenum">
              <a:rPr lang="en-GB" smtClean="0"/>
              <a:t>5</a:t>
            </a:fld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8286CE8-A7BD-204A-BBA6-34BAF29FBDB4}"/>
              </a:ext>
            </a:extLst>
          </p:cNvPr>
          <p:cNvSpPr/>
          <p:nvPr/>
        </p:nvSpPr>
        <p:spPr>
          <a:xfrm>
            <a:off x="1729754" y="2360792"/>
            <a:ext cx="502848" cy="3995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F8873656-54DF-789C-29DC-06A34C4A5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0030" y="3775544"/>
            <a:ext cx="1456728" cy="132692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37627B7-83CE-93F7-2778-2753E687ABE3}"/>
              </a:ext>
            </a:extLst>
          </p:cNvPr>
          <p:cNvCxnSpPr>
            <a:cxnSpLocks/>
          </p:cNvCxnSpPr>
          <p:nvPr/>
        </p:nvCxnSpPr>
        <p:spPr>
          <a:xfrm flipV="1">
            <a:off x="1175371" y="1991461"/>
            <a:ext cx="1057231" cy="226292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9C1A585-6A95-CA80-E7D8-822777955685}"/>
              </a:ext>
            </a:extLst>
          </p:cNvPr>
          <p:cNvCxnSpPr>
            <a:cxnSpLocks/>
          </p:cNvCxnSpPr>
          <p:nvPr/>
        </p:nvCxnSpPr>
        <p:spPr>
          <a:xfrm>
            <a:off x="1240935" y="2745616"/>
            <a:ext cx="991667" cy="306575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B8CF884C-67C4-05C8-E111-245A6D36595B}"/>
              </a:ext>
            </a:extLst>
          </p:cNvPr>
          <p:cNvGrpSpPr/>
          <p:nvPr/>
        </p:nvGrpSpPr>
        <p:grpSpPr>
          <a:xfrm>
            <a:off x="102586" y="1911646"/>
            <a:ext cx="1219079" cy="1140545"/>
            <a:chOff x="102586" y="1996316"/>
            <a:chExt cx="1219079" cy="1140545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6EE8D7C-2C94-301F-599D-FBF75F1539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73939" t="4892" r="4790" b="74883"/>
            <a:stretch/>
          </p:blipFill>
          <p:spPr>
            <a:xfrm>
              <a:off x="102586" y="1996316"/>
              <a:ext cx="1194734" cy="114054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4A1B54-F65D-39A4-8E8E-2EABAD75DF3F}"/>
                </a:ext>
              </a:extLst>
            </p:cNvPr>
            <p:cNvSpPr txBox="1"/>
            <p:nvPr/>
          </p:nvSpPr>
          <p:spPr>
            <a:xfrm>
              <a:off x="160996" y="2076131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accent4"/>
                  </a:solidFill>
                </a:rPr>
                <a:t>proton</a:t>
              </a:r>
              <a:endParaRPr lang="en-GB" dirty="0">
                <a:solidFill>
                  <a:schemeClr val="accent4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FC3AC3-7CD7-9C60-B64F-2545BBC6F677}"/>
                </a:ext>
              </a:extLst>
            </p:cNvPr>
            <p:cNvSpPr txBox="1"/>
            <p:nvPr/>
          </p:nvSpPr>
          <p:spPr>
            <a:xfrm>
              <a:off x="354734" y="2378735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accent4"/>
                  </a:solidFill>
                </a:rPr>
                <a:t>neutron</a:t>
              </a:r>
              <a:endParaRPr lang="en-GB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573CD60-078C-331A-B856-4BE3CAAC8929}"/>
              </a:ext>
            </a:extLst>
          </p:cNvPr>
          <p:cNvSpPr txBox="1"/>
          <p:nvPr/>
        </p:nvSpPr>
        <p:spPr>
          <a:xfrm>
            <a:off x="102250" y="619269"/>
            <a:ext cx="101822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accent3"/>
                </a:solidFill>
              </a:rPr>
              <a:t> 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Nucleus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12C55B-4D22-4B4F-663C-CCCAC0181CAA}"/>
              </a:ext>
            </a:extLst>
          </p:cNvPr>
          <p:cNvSpPr txBox="1"/>
          <p:nvPr/>
        </p:nvSpPr>
        <p:spPr>
          <a:xfrm>
            <a:off x="0" y="3137188"/>
            <a:ext cx="2138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itchFamily="2" charset="2"/>
              <a:buChar char="q"/>
            </a:pP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Proton (Rutherford, 1919)</a:t>
            </a:r>
          </a:p>
          <a:p>
            <a:pPr marL="171450" indent="-171450">
              <a:buFont typeface="Wingdings" pitchFamily="2" charset="2"/>
              <a:buChar char="q"/>
            </a:pP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Neutron (Chadwick, 1932)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F62C52-C3A6-7E6B-7176-C4F26351B803}"/>
              </a:ext>
            </a:extLst>
          </p:cNvPr>
          <p:cNvSpPr txBox="1"/>
          <p:nvPr/>
        </p:nvSpPr>
        <p:spPr>
          <a:xfrm>
            <a:off x="108495" y="542325"/>
            <a:ext cx="1495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Atom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742518-0DF2-3AFF-864B-6149C7152090}"/>
              </a:ext>
            </a:extLst>
          </p:cNvPr>
          <p:cNvSpPr txBox="1"/>
          <p:nvPr/>
        </p:nvSpPr>
        <p:spPr>
          <a:xfrm>
            <a:off x="102250" y="3709161"/>
            <a:ext cx="1071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Electron</a:t>
            </a:r>
          </a:p>
        </p:txBody>
      </p:sp>
    </p:spTree>
    <p:extLst>
      <p:ext uri="{BB962C8B-B14F-4D97-AF65-F5344CB8AC3E}">
        <p14:creationId xmlns:p14="http://schemas.microsoft.com/office/powerpoint/2010/main" val="19716717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A82E4-D617-7D9E-CB22-70F70615D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BCE9A-526A-9BCC-3B43-34B87847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E448-FE19-E652-48F7-A4EC9FED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A38-5BB0-1D46-AC14-125393B45BB7}" type="slidenum">
              <a:rPr lang="en-US" smtClean="0"/>
              <a:t>50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64C7EC-9E11-E143-B6CA-4D096969457D}"/>
                  </a:ext>
                </a:extLst>
              </p:cNvPr>
              <p:cNvSpPr txBox="1"/>
              <p:nvPr/>
            </p:nvSpPr>
            <p:spPr>
              <a:xfrm>
                <a:off x="0" y="9737"/>
                <a:ext cx="6513035" cy="5334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>
                <a:spAutoFit/>
              </a:bodyPr>
              <a:lstStyle/>
              <a:p>
                <a:pPr hangingPunct="0"/>
                <a14:m>
                  <m:oMath xmlns:m="http://schemas.openxmlformats.org/officeDocument/2006/math">
                    <m:r>
                      <a:rPr lang="en-GB" sz="3000" b="1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AR PL KaitiM GB" pitchFamily="2"/>
                        <a:cs typeface="Arial" panose="020B0604020202020204" pitchFamily="34" charset="0"/>
                      </a:rPr>
                      <m:t>𝜈</m:t>
                    </m:r>
                  </m:oMath>
                </a14:m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from </a:t>
                </a:r>
                <a:r>
                  <a:rPr lang="en-GB" sz="3000" b="1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STORed</a:t>
                </a:r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 Muons (</a:t>
                </a:r>
                <a:r>
                  <a:rPr lang="en-GB" sz="3000" b="1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nuSTORM</a:t>
                </a:r>
                <a:r>
                  <a:rPr lang="en-GB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AR PL KaitiM GB" pitchFamily="2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64C7EC-9E11-E143-B6CA-4D0969694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737"/>
                <a:ext cx="6513035" cy="533464"/>
              </a:xfrm>
              <a:prstGeom prst="rect">
                <a:avLst/>
              </a:prstGeom>
              <a:blipFill>
                <a:blip r:embed="rId2"/>
                <a:stretch>
                  <a:fillRect l="-195" t="-9302" r="-1170" b="-3255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B32CF66-975F-71EB-EBE2-46B8C782B1C3}"/>
                  </a:ext>
                </a:extLst>
              </p:cNvPr>
              <p:cNvSpPr txBox="1"/>
              <p:nvPr/>
            </p:nvSpPr>
            <p:spPr>
              <a:xfrm>
                <a:off x="1021569" y="4064314"/>
                <a:ext cx="9024164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</a:t>
                </a:r>
                <a:r>
                  <a:rPr lang="en-US" sz="2000" b="1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st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</a:rPr>
                  <a:t>n</a:t>
                </a:r>
                <a:r>
                  <a:rPr lang="en-US" sz="2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beam facility &amp; highest ever beam power based on stored muons</a:t>
                </a:r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GB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Cambria Math" panose="02040503050406030204" pitchFamily="18" charset="0"/>
                  </a:rPr>
                  <a:t>Fine tune neutrino fluxes via 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acceptance </a:t>
                </a:r>
              </a:p>
              <a:p>
                <a:pPr marL="800100" lvl="1" indent="-342900">
                  <a:buFont typeface="Wingdings" pitchFamily="2" charset="2"/>
                  <a:buChar char="v"/>
                </a:pPr>
                <a:r>
                  <a:rPr lang="en-US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200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  <a:cs typeface="Arial" panose="020B0604020202020204" pitchFamily="34" charset="0"/>
                  </a:rPr>
                  <a:t>m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mean: neutrino beam energy</a:t>
                </a:r>
                <a:r>
                  <a:rPr lang="en-US" sz="200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scan (</a:t>
                </a:r>
                <a:r>
                  <a:rPr lang="en-US" sz="2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  <a:cs typeface="Arial" panose="020B0604020202020204" pitchFamily="34" charset="0"/>
                  </a:rPr>
                  <a:t>n</a:t>
                </a:r>
                <a:r>
                  <a:rPr lang="en-US" sz="2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BES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1257300" lvl="2" indent="-342900">
                  <a:buFont typeface="Wingdings" pitchFamily="2" charset="2"/>
                  <a:buChar char="Ø"/>
                </a:pP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Tunable between 1 and 6 GeV/</a:t>
                </a:r>
                <a:r>
                  <a:rPr lang="en-US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c, 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spread ±16%</a:t>
                </a:r>
                <a:endPara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100" lvl="1" indent="-342900">
                  <a:buFont typeface="Wingdings" pitchFamily="2" charset="2"/>
                  <a:buChar char="v"/>
                </a:pPr>
                <a:r>
                  <a:rPr lang="en-US" sz="20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200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  <a:cs typeface="Arial" panose="020B0604020202020204" pitchFamily="34" charset="0"/>
                  </a:rPr>
                  <a:t>m</a:t>
                </a:r>
                <a:r>
                  <a:rPr lang="en-US" sz="2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spread: flux shape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B32CF66-975F-71EB-EBE2-46B8C782B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569" y="4064314"/>
                <a:ext cx="9024164" cy="1631216"/>
              </a:xfrm>
              <a:prstGeom prst="rect">
                <a:avLst/>
              </a:prstGeom>
              <a:blipFill>
                <a:blip r:embed="rId3"/>
                <a:stretch>
                  <a:fillRect l="-562" t="-3101" b="-62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084A98-7A69-22BC-F115-8EFFE271F4F5}"/>
              </a:ext>
            </a:extLst>
          </p:cNvPr>
          <p:cNvGrpSpPr/>
          <p:nvPr/>
        </p:nvGrpSpPr>
        <p:grpSpPr>
          <a:xfrm>
            <a:off x="2010651" y="1025913"/>
            <a:ext cx="6536994" cy="2320949"/>
            <a:chOff x="2010651" y="1025913"/>
            <a:chExt cx="6536994" cy="23209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70C2F2-1BDA-0D98-7085-AF4DB10671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b="14962"/>
            <a:stretch/>
          </p:blipFill>
          <p:spPr>
            <a:xfrm>
              <a:off x="2010651" y="1225863"/>
              <a:ext cx="6536994" cy="173891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0A6561A-F5EE-9F59-2F76-B0A5506C6946}"/>
                </a:ext>
              </a:extLst>
            </p:cNvPr>
            <p:cNvSpPr/>
            <p:nvPr/>
          </p:nvSpPr>
          <p:spPr>
            <a:xfrm>
              <a:off x="2341756" y="1025913"/>
              <a:ext cx="2802673" cy="498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C8069C-D9C7-3C8D-C1B4-52ED7F24EA65}"/>
                </a:ext>
              </a:extLst>
            </p:cNvPr>
            <p:cNvSpPr/>
            <p:nvPr/>
          </p:nvSpPr>
          <p:spPr>
            <a:xfrm>
              <a:off x="3126059" y="1746299"/>
              <a:ext cx="2802673" cy="498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8FCF8F-DBB4-414F-6BAF-7E309552E4CB}"/>
                </a:ext>
              </a:extLst>
            </p:cNvPr>
            <p:cNvSpPr/>
            <p:nvPr/>
          </p:nvSpPr>
          <p:spPr>
            <a:xfrm>
              <a:off x="3877811" y="2848774"/>
              <a:ext cx="2802673" cy="498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227003-BBA2-7F69-E48E-2AFC91AB8B03}"/>
              </a:ext>
            </a:extLst>
          </p:cNvPr>
          <p:cNvGrpSpPr/>
          <p:nvPr/>
        </p:nvGrpSpPr>
        <p:grpSpPr>
          <a:xfrm>
            <a:off x="1806575" y="448949"/>
            <a:ext cx="8578850" cy="3106287"/>
            <a:chOff x="1806575" y="448949"/>
            <a:chExt cx="8578850" cy="310628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47A002C-8EEF-EC46-4C83-DF08B3D36115}"/>
                </a:ext>
              </a:extLst>
            </p:cNvPr>
            <p:cNvGrpSpPr/>
            <p:nvPr/>
          </p:nvGrpSpPr>
          <p:grpSpPr>
            <a:xfrm>
              <a:off x="1806575" y="543201"/>
              <a:ext cx="8578850" cy="3012035"/>
              <a:chOff x="3912476" y="3290310"/>
              <a:chExt cx="7019706" cy="240655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0150BCC-E5E2-A248-06BC-1FEABA454E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912476" y="3429000"/>
                <a:ext cx="7019706" cy="2267866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EFC1CA6-4A4F-CCF0-9CCB-6DD1491542C2}"/>
                  </a:ext>
                </a:extLst>
              </p:cNvPr>
              <p:cNvSpPr txBox="1"/>
              <p:nvPr/>
            </p:nvSpPr>
            <p:spPr>
              <a:xfrm>
                <a:off x="9479918" y="3290310"/>
                <a:ext cx="1452263" cy="1967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J. Pasternak, </a:t>
                </a:r>
                <a:r>
                  <a:rPr lang="en-US" sz="1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J.B.Lagrange</a:t>
                </a:r>
                <a:endPara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64BB88-776C-E85E-85FB-136FDF413C88}"/>
                </a:ext>
              </a:extLst>
            </p:cNvPr>
            <p:cNvSpPr txBox="1"/>
            <p:nvPr/>
          </p:nvSpPr>
          <p:spPr>
            <a:xfrm>
              <a:off x="1920764" y="460501"/>
              <a:ext cx="274470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accent1"/>
                  </a:solidFill>
                </a:rPr>
                <a:t>Fixed Field Alternating gradient (FFA) lattice</a:t>
              </a:r>
            </a:p>
            <a:p>
              <a:pPr algn="ctr"/>
              <a:r>
                <a:rPr lang="en-US" sz="1000" dirty="0">
                  <a:solidFill>
                    <a:schemeClr val="accent1"/>
                  </a:solidFill>
                </a:rPr>
                <a:t>Improve acceptance of muon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C5D612-8D3C-BA97-F612-1415CA11B31A}"/>
                </a:ext>
              </a:extLst>
            </p:cNvPr>
            <p:cNvSpPr txBox="1"/>
            <p:nvPr/>
          </p:nvSpPr>
          <p:spPr>
            <a:xfrm>
              <a:off x="5536339" y="448949"/>
              <a:ext cx="16527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000" noProof="0" dirty="0">
                  <a:solidFill>
                    <a:schemeClr val="accent6"/>
                  </a:solidFill>
                </a:rPr>
                <a:t>FODO lattice</a:t>
              </a:r>
            </a:p>
            <a:p>
              <a:pPr algn="ctr"/>
              <a:r>
                <a:rPr lang="en-GB" sz="1000" noProof="0" dirty="0">
                  <a:solidFill>
                    <a:schemeClr val="accent6"/>
                  </a:solidFill>
                </a:rPr>
                <a:t>Minimise dispersion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3EABC4-AF6E-11C7-FA84-CE4E78B86EE3}"/>
              </a:ext>
            </a:extLst>
          </p:cNvPr>
          <p:cNvGrpSpPr/>
          <p:nvPr/>
        </p:nvGrpSpPr>
        <p:grpSpPr>
          <a:xfrm>
            <a:off x="2705205" y="1555043"/>
            <a:ext cx="5048682" cy="1318950"/>
            <a:chOff x="2705205" y="1555043"/>
            <a:chExt cx="5048682" cy="131895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BD2579-DCDB-C947-4685-78125B372736}"/>
                </a:ext>
              </a:extLst>
            </p:cNvPr>
            <p:cNvSpPr/>
            <p:nvPr/>
          </p:nvSpPr>
          <p:spPr>
            <a:xfrm>
              <a:off x="3614352" y="1556258"/>
              <a:ext cx="3224048" cy="205848"/>
            </a:xfrm>
            <a:prstGeom prst="rect">
              <a:avLst/>
            </a:prstGeom>
            <a:solidFill>
              <a:schemeClr val="accent6">
                <a:alpha val="2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083776-F4D4-7CC5-6AD0-895974DE509D}"/>
                </a:ext>
              </a:extLst>
            </p:cNvPr>
            <p:cNvSpPr txBox="1"/>
            <p:nvPr/>
          </p:nvSpPr>
          <p:spPr>
            <a:xfrm>
              <a:off x="4110942" y="1695199"/>
              <a:ext cx="20928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Production Straight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6E8685E-6DC5-CC81-1769-348E44CF6285}"/>
                </a:ext>
              </a:extLst>
            </p:cNvPr>
            <p:cNvSpPr/>
            <p:nvPr/>
          </p:nvSpPr>
          <p:spPr>
            <a:xfrm>
              <a:off x="3614352" y="2668145"/>
              <a:ext cx="3224048" cy="205848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1F05C8D-CDD4-1B61-9A46-69A273287840}"/>
                </a:ext>
              </a:extLst>
            </p:cNvPr>
            <p:cNvSpPr txBox="1"/>
            <p:nvPr/>
          </p:nvSpPr>
          <p:spPr>
            <a:xfrm>
              <a:off x="4665465" y="2341530"/>
              <a:ext cx="17363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Return Straight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8953463-2196-89C4-9488-00C5B1244C62}"/>
                </a:ext>
              </a:extLst>
            </p:cNvPr>
            <p:cNvSpPr/>
            <p:nvPr/>
          </p:nvSpPr>
          <p:spPr>
            <a:xfrm>
              <a:off x="2705205" y="1555043"/>
              <a:ext cx="864479" cy="1318950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E5558F-93D8-CE1D-417B-26151A8BDF57}"/>
                </a:ext>
              </a:extLst>
            </p:cNvPr>
            <p:cNvSpPr/>
            <p:nvPr/>
          </p:nvSpPr>
          <p:spPr>
            <a:xfrm>
              <a:off x="6856792" y="1555043"/>
              <a:ext cx="864479" cy="1318950"/>
            </a:xfrm>
            <a:prstGeom prst="rect">
              <a:avLst/>
            </a:prstGeom>
            <a:solidFill>
              <a:schemeClr val="accent1">
                <a:alpha val="2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EB42EDD-54C7-33A7-9C49-BA6D0C3AE0CB}"/>
                </a:ext>
              </a:extLst>
            </p:cNvPr>
            <p:cNvSpPr txBox="1"/>
            <p:nvPr/>
          </p:nvSpPr>
          <p:spPr>
            <a:xfrm>
              <a:off x="2742919" y="1891352"/>
              <a:ext cx="8771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accent1"/>
                  </a:solidFill>
                </a:rPr>
                <a:t>Return</a:t>
              </a:r>
            </a:p>
            <a:p>
              <a:pPr algn="r"/>
              <a:r>
                <a:rPr lang="en-US" dirty="0">
                  <a:solidFill>
                    <a:schemeClr val="accent1"/>
                  </a:solidFill>
                </a:rPr>
                <a:t>Arc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2339DE0-E786-5EF6-D794-14A7DB285D20}"/>
                </a:ext>
              </a:extLst>
            </p:cNvPr>
            <p:cNvSpPr txBox="1"/>
            <p:nvPr/>
          </p:nvSpPr>
          <p:spPr>
            <a:xfrm>
              <a:off x="6812604" y="1891352"/>
              <a:ext cx="9412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Return 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Arc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85827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41A7F-6482-A9F0-5F78-2E1406FD4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6CF8C-20C2-D283-5580-10BB55187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2AA24-8CCF-20A4-D4BE-BBFDC0E0B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A38-5BB0-1D46-AC14-125393B45BB7}" type="slidenum">
              <a:rPr lang="en-GB" smtClean="0"/>
              <a:t>51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8BF392-7102-99F3-8A2C-00CF25DB390A}"/>
              </a:ext>
            </a:extLst>
          </p:cNvPr>
          <p:cNvSpPr txBox="1"/>
          <p:nvPr/>
        </p:nvSpPr>
        <p:spPr>
          <a:xfrm>
            <a:off x="0" y="37927"/>
            <a:ext cx="5273336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A Brief History of </a:t>
            </a:r>
            <a:r>
              <a:rPr lang="en-GB" sz="3000" b="1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nuSTORM</a:t>
            </a:r>
            <a:endParaRPr lang="en-GB" sz="3000" b="1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51A59E-4721-7AC7-909C-559AA168CC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0863" b="16452"/>
          <a:stretch/>
        </p:blipFill>
        <p:spPr>
          <a:xfrm>
            <a:off x="171526" y="562671"/>
            <a:ext cx="11848946" cy="1198880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391869-60CD-DA84-9C58-0357B4BD4396}"/>
              </a:ext>
            </a:extLst>
          </p:cNvPr>
          <p:cNvSpPr txBox="1"/>
          <p:nvPr/>
        </p:nvSpPr>
        <p:spPr>
          <a:xfrm>
            <a:off x="9870525" y="162561"/>
            <a:ext cx="214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CERN-PBC-REPORT-2019-003</a:t>
            </a:r>
            <a:b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DOI: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10.17181/CERN.FQTB.O8QN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DC833C-7904-9581-7584-FA1BF8E85903}"/>
              </a:ext>
            </a:extLst>
          </p:cNvPr>
          <p:cNvSpPr txBox="1"/>
          <p:nvPr/>
        </p:nvSpPr>
        <p:spPr>
          <a:xfrm>
            <a:off x="171526" y="2022515"/>
            <a:ext cx="8529710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2012-13	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Proposal to FNAL PAC [arXiv:1206.0294, arXiv:1308.6822], EoI to CERN 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[arXiv:1305.1419]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Sterile neutrinos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0" lvl="3" indent="-342900">
              <a:buFont typeface="Wingdings" pitchFamily="2" charset="2"/>
              <a:buChar char="Ø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Neutrino-nucleus scattering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test bed for muon accelerators</a:t>
            </a:r>
          </a:p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	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Steriles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sensitivity 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[Phys.Rev.D 89, 071301 (2014)]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nuSTORM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FNAL</a:t>
            </a:r>
          </a:p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	Feasibility of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nuSTORM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CERN 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[CERN-PBC-REPORT-2019-003]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SPS 100 GeV proton beam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Optimised for neutrino-nucleus scattering, maintaining sensitivity to BSM (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steriles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non-unitarity, NSI, Lorentz-invariance/CPT violation)</a:t>
            </a:r>
          </a:p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	Snowmass 2021 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[arXiv:2203.07545]</a:t>
            </a:r>
          </a:p>
          <a:p>
            <a:pPr marL="1714500" lvl="3" indent="-342900">
              <a:buFont typeface="Wingdings" pitchFamily="2" charset="2"/>
              <a:buChar char="Ø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Advocating synergy with ENUBET and Muon Collider Demonstrator</a:t>
            </a:r>
          </a:p>
          <a:p>
            <a:pPr marL="2171700" lvl="4" indent="-342900">
              <a:buFont typeface="Wingdings" pitchFamily="2" charset="2"/>
              <a:buChar char="ü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Muon Collider demonstrator</a:t>
            </a:r>
          </a:p>
          <a:p>
            <a:pPr marL="2628900" lvl="5" indent="-342900">
              <a:buFont typeface="Wingdings" pitchFamily="2" charset="2"/>
              <a:buChar char="v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6-D cooling</a:t>
            </a:r>
          </a:p>
          <a:p>
            <a:pPr marL="2171700" lvl="4" indent="-342900">
              <a:buFont typeface="Wingdings" pitchFamily="2" charset="2"/>
              <a:buChar char="ü"/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nuSTORM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test bed for muon storage ring</a:t>
            </a:r>
          </a:p>
          <a:p>
            <a:pPr marL="2628900" lvl="5" indent="-342900">
              <a:buFont typeface="Wingdings" pitchFamily="2" charset="2"/>
              <a:buChar char="v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implementation for large acceptance</a:t>
            </a:r>
          </a:p>
          <a:p>
            <a:pPr marL="2628900" lvl="5" indent="-342900">
              <a:buFont typeface="Wingdings" pitchFamily="2" charset="2"/>
              <a:buChar char="v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for very precise determination of stored-muon energy and spread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	On-going: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European Strategy Update for Particle Physics</a:t>
            </a:r>
          </a:p>
          <a:p>
            <a:pPr marL="1657350" lvl="3" indent="-285750">
              <a:buFont typeface="Wingdings" pitchFamily="2" charset="2"/>
              <a:buChar char="Ø"/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Submission: </a:t>
            </a:r>
            <a:r>
              <a:rPr lang="en-GB" sz="1400" dirty="0">
                <a:hlinkClick r:id="rId3"/>
              </a:rPr>
              <a:t>https://indico.cern.ch/event/1439855/abstracts/191113/</a:t>
            </a:r>
            <a:r>
              <a:rPr lang="en-GB" sz="14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87997C-F22F-9EA8-3F2B-DD3980674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242" y="3482013"/>
            <a:ext cx="3230230" cy="1269900"/>
          </a:xfrm>
          <a:prstGeom prst="rect">
            <a:avLst/>
          </a:prstGeom>
          <a:ln w="25400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8129C3-C16B-BB5B-0A42-A2E39D65C8E4}"/>
              </a:ext>
            </a:extLst>
          </p:cNvPr>
          <p:cNvSpPr txBox="1"/>
          <p:nvPr/>
        </p:nvSpPr>
        <p:spPr>
          <a:xfrm>
            <a:off x="8435062" y="4835485"/>
            <a:ext cx="3585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GB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What other physics can we do with it?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9C5B8D-34D4-F0C3-9DA8-A1CACAE3A01B}"/>
              </a:ext>
            </a:extLst>
          </p:cNvPr>
          <p:cNvSpPr txBox="1"/>
          <p:nvPr/>
        </p:nvSpPr>
        <p:spPr>
          <a:xfrm>
            <a:off x="8435062" y="3059668"/>
            <a:ext cx="3585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GB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Why do we need </a:t>
            </a:r>
            <a:r>
              <a:rPr lang="en-GB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nuSTORM</a:t>
            </a:r>
            <a:r>
              <a:rPr lang="en-GB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0703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9812E-93EA-3554-650F-B7A98FBE0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BEC14-5B89-EC22-0DD9-34045DA0D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B0CA2-1A04-C996-6AEA-97537E6FD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E5A38-5BB0-1D46-AC14-125393B45BB7}" type="slidenum">
              <a:rPr lang="en-US" smtClean="0"/>
              <a:t>52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C51550-AC03-B989-CD3C-D00FA182C868}"/>
                  </a:ext>
                </a:extLst>
              </p:cNvPr>
              <p:cNvSpPr txBox="1"/>
              <p:nvPr/>
            </p:nvSpPr>
            <p:spPr>
              <a:xfrm>
                <a:off x="2221831" y="797510"/>
                <a:ext cx="7748337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Neutrino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US" sz="2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cover up 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for missing energy in the `30s</a:t>
                </a:r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Neutrino mass and </a:t>
                </a:r>
                <a:r>
                  <a:rPr lang="en-US" sz="2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flavour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oscillation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US" sz="2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one-too-many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identity crisis</a:t>
                </a:r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Neutrino interaction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US" sz="24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Interacting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is believing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342900" indent="-342900">
                  <a:buFont typeface="Wingdings" pitchFamily="2" charset="2"/>
                  <a:buChar char="v"/>
                </a:pP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TKI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Transverse Kinematic Imbalance (transverse missing energy for nuclear effects)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Neutrino shadow play</a:t>
                </a:r>
              </a:p>
              <a:p>
                <a:pPr marL="342900" indent="-342900">
                  <a:buFont typeface="Wingdings" pitchFamily="2" charset="2"/>
                  <a:buChar char="v"/>
                </a:pPr>
                <a:r>
                  <a:rPr lang="en-US" sz="2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nuSTORM</a:t>
                </a:r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GB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</a:rPr>
                  <a:t>n</a:t>
                </a:r>
                <a:r>
                  <a:rPr lang="en-GB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from </a:t>
                </a:r>
                <a:r>
                  <a:rPr lang="en-GB" sz="24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STORed</a:t>
                </a:r>
                <a:r>
                  <a:rPr lang="en-GB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Muons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</a:t>
                </a:r>
                <a:r>
                  <a:rPr lang="en-GB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unique GeV </a:t>
                </a:r>
                <a14:m>
                  <m:oMath xmlns:m="http://schemas.openxmlformats.org/officeDocument/2006/math">
                    <m:r>
                      <a:rPr lang="en-GB" sz="24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240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</a:t>
                </a:r>
                <a:r>
                  <a:rPr lang="en-GB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2400" i="1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400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GB" sz="240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e</a:t>
                </a:r>
                <a:r>
                  <a:rPr lang="en-GB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machine for the future</a:t>
                </a:r>
                <a:r>
                  <a:rPr lang="en-US" sz="2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3C51550-AC03-B989-CD3C-D00FA182C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831" y="797510"/>
                <a:ext cx="7748337" cy="5262979"/>
              </a:xfrm>
              <a:prstGeom prst="rect">
                <a:avLst/>
              </a:prstGeom>
              <a:blipFill>
                <a:blip r:embed="rId2"/>
                <a:stretch>
                  <a:fillRect l="-980" t="-721" b="-16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7B6B051-1915-7843-A26C-F558C43225B6}"/>
              </a:ext>
            </a:extLst>
          </p:cNvPr>
          <p:cNvSpPr txBox="1"/>
          <p:nvPr/>
        </p:nvSpPr>
        <p:spPr>
          <a:xfrm>
            <a:off x="0" y="0"/>
            <a:ext cx="1918315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Summary</a:t>
            </a:r>
            <a:endParaRPr lang="en-US" sz="3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6C7D98-D94A-5006-B139-73E1DC6E8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530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02AD3-5C94-BD1D-29C3-A84C25E90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86A3A-E50E-2A23-696C-C221F54BF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AA615-DBD1-3C8D-2F90-5F4EA3D96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CF7CF-B741-DDA7-D32B-9F8F100B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765CF-6FFD-C07E-75E2-37E726827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pPr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76488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C0E80-4552-B3FA-F90D-886A0A0DF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0D14E4-3F74-DE6F-768A-875CD9957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3E5D08-F95D-52FC-C0A3-E1E7788D4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A1CFC-496E-7899-DB5F-20742E922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94DA0-4702-F552-9473-CDC98F54E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767" y="441562"/>
            <a:ext cx="8458200" cy="568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9135B9-0C3A-5B97-A572-156C7B991CF0}"/>
              </a:ext>
            </a:extLst>
          </p:cNvPr>
          <p:cNvSpPr/>
          <p:nvPr/>
        </p:nvSpPr>
        <p:spPr>
          <a:xfrm>
            <a:off x="4384058" y="643969"/>
            <a:ext cx="18293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Summer Blot, Neutrino 2020 </a:t>
            </a:r>
            <a:endParaRPr lang="en-GB" sz="1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9F672-BFB7-EFF9-10CE-4964013161A9}"/>
              </a:ext>
            </a:extLst>
          </p:cNvPr>
          <p:cNvSpPr txBox="1"/>
          <p:nvPr/>
        </p:nvSpPr>
        <p:spPr>
          <a:xfrm>
            <a:off x="676259" y="1277966"/>
            <a:ext cx="2610813" cy="33905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Oscillation Phase ~ </a:t>
            </a:r>
            <a:r>
              <a:rPr lang="en-US" sz="16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/>
                <a:ea typeface="AR PL KaitiM GB" pitchFamily="2"/>
                <a:cs typeface="Lohit Hindi" pitchFamily="2"/>
              </a:rPr>
              <a:t>D</a:t>
            </a:r>
            <a:r>
              <a:rPr lang="en-US" sz="1633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m</a:t>
            </a:r>
            <a:r>
              <a:rPr lang="en-US" sz="1633" b="1" i="1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2</a:t>
            </a:r>
            <a:r>
              <a:rPr lang="en-US" sz="1633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L/E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A8DF39-06DF-0A4C-4A30-6E84510175A6}"/>
              </a:ext>
            </a:extLst>
          </p:cNvPr>
          <p:cNvSpPr txBox="1"/>
          <p:nvPr/>
        </p:nvSpPr>
        <p:spPr>
          <a:xfrm>
            <a:off x="5773574" y="1642919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Small </a:t>
            </a:r>
            <a:r>
              <a:rPr lang="en-US" sz="1800" b="1" dirty="0">
                <a:solidFill>
                  <a:schemeClr val="accent2"/>
                </a:solidFill>
                <a:latin typeface="Symbol" pitchFamily="18"/>
                <a:ea typeface="AR PL KaitiM GB" pitchFamily="2"/>
                <a:cs typeface="Lohit Hindi" pitchFamily="2"/>
              </a:rPr>
              <a:t>D</a:t>
            </a:r>
            <a:r>
              <a:rPr lang="en-US" sz="1800" b="1" dirty="0">
                <a:solidFill>
                  <a:schemeClr val="accent2"/>
                </a:solidFill>
                <a:latin typeface="Times New Roman" pitchFamily="18"/>
                <a:ea typeface="AR PL KaitiM GB" pitchFamily="2"/>
                <a:cs typeface="Lohit Hindi" pitchFamily="2"/>
              </a:rPr>
              <a:t>m</a:t>
            </a:r>
            <a:r>
              <a:rPr lang="en-US" sz="1800" b="1" baseline="30000" dirty="0">
                <a:solidFill>
                  <a:schemeClr val="accent2"/>
                </a:solidFill>
                <a:latin typeface="Times New Roman" pitchFamily="18"/>
                <a:ea typeface="AR PL KaitiM GB" pitchFamily="2"/>
                <a:cs typeface="Lohit Hindi" pitchFamily="2"/>
              </a:rPr>
              <a:t>2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E01B57-24B1-D425-D6C0-E5A7F5D40A87}"/>
              </a:ext>
            </a:extLst>
          </p:cNvPr>
          <p:cNvSpPr txBox="1"/>
          <p:nvPr/>
        </p:nvSpPr>
        <p:spPr>
          <a:xfrm>
            <a:off x="5439467" y="351770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</a:rPr>
              <a:t>Large </a:t>
            </a:r>
            <a:r>
              <a:rPr lang="en-US" sz="1800" b="1" dirty="0">
                <a:solidFill>
                  <a:schemeClr val="accent2"/>
                </a:solidFill>
                <a:latin typeface="Symbol" pitchFamily="18"/>
                <a:ea typeface="AR PL KaitiM GB" pitchFamily="2"/>
                <a:cs typeface="Lohit Hindi" pitchFamily="2"/>
              </a:rPr>
              <a:t>D</a:t>
            </a:r>
            <a:r>
              <a:rPr lang="en-US" sz="1800" b="1" dirty="0">
                <a:solidFill>
                  <a:schemeClr val="accent2"/>
                </a:solidFill>
                <a:latin typeface="Times New Roman" pitchFamily="18"/>
                <a:ea typeface="AR PL KaitiM GB" pitchFamily="2"/>
                <a:cs typeface="Lohit Hindi" pitchFamily="2"/>
              </a:rPr>
              <a:t>m</a:t>
            </a:r>
            <a:r>
              <a:rPr lang="en-US" sz="1800" b="1" baseline="30000" dirty="0">
                <a:solidFill>
                  <a:schemeClr val="accent2"/>
                </a:solidFill>
                <a:latin typeface="Times New Roman" pitchFamily="18"/>
                <a:ea typeface="AR PL KaitiM GB" pitchFamily="2"/>
                <a:cs typeface="Lohit Hindi" pitchFamily="2"/>
              </a:rPr>
              <a:t>2</a:t>
            </a:r>
            <a:endParaRPr lang="en-GB" b="1" dirty="0">
              <a:solidFill>
                <a:schemeClr val="accent2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8EB6997-ABB6-16E4-9517-55A1BBA14455}"/>
              </a:ext>
            </a:extLst>
          </p:cNvPr>
          <p:cNvGrpSpPr/>
          <p:nvPr/>
        </p:nvGrpSpPr>
        <p:grpSpPr>
          <a:xfrm>
            <a:off x="847311" y="2538942"/>
            <a:ext cx="1890959" cy="1957531"/>
            <a:chOff x="1065494" y="1516243"/>
            <a:chExt cx="1890959" cy="195753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012700D-A64E-4D29-6B55-B5FB6993C768}"/>
                </a:ext>
              </a:extLst>
            </p:cNvPr>
            <p:cNvSpPr/>
            <p:nvPr/>
          </p:nvSpPr>
          <p:spPr>
            <a:xfrm>
              <a:off x="1197538" y="2943072"/>
              <a:ext cx="82953" cy="829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18360">
              <a:solidFill>
                <a:schemeClr val="tx1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95E63E5-90F7-076D-F4A8-95FA1F2BD1A0}"/>
                </a:ext>
              </a:extLst>
            </p:cNvPr>
            <p:cNvSpPr/>
            <p:nvPr/>
          </p:nvSpPr>
          <p:spPr>
            <a:xfrm>
              <a:off x="1197864" y="2735282"/>
              <a:ext cx="82953" cy="8295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18360">
              <a:solidFill>
                <a:schemeClr val="tx1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3905B5-7959-919D-D9BA-495B1367E97A}"/>
                </a:ext>
              </a:extLst>
            </p:cNvPr>
            <p:cNvSpPr txBox="1"/>
            <p:nvPr/>
          </p:nvSpPr>
          <p:spPr>
            <a:xfrm>
              <a:off x="1275345" y="1516243"/>
              <a:ext cx="1529107" cy="36521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spAutoFit/>
            </a:bodyPr>
            <a:lstStyle/>
            <a:p>
              <a:pPr algn="ctr" hangingPunct="0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itchFamily="18"/>
                  <a:ea typeface="AR PL KaitiM GB" pitchFamily="2"/>
                  <a:cs typeface="Lohit Hindi" pitchFamily="2"/>
                </a:rPr>
                <a:t>Only two </a:t>
              </a:r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itchFamily="18"/>
                  <a:ea typeface="AR PL KaitiM GB" pitchFamily="2"/>
                  <a:cs typeface="Lohit Hindi" pitchFamily="2"/>
                </a:rPr>
                <a:t>D</a:t>
              </a:r>
              <a:r>
                <a:rPr lang="en-US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itchFamily="18"/>
                  <a:ea typeface="AR PL KaitiM GB" pitchFamily="2"/>
                  <a:cs typeface="Lohit Hindi" pitchFamily="2"/>
                </a:rPr>
                <a:t>m</a:t>
              </a:r>
              <a:r>
                <a:rPr lang="en-US" b="1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itchFamily="18"/>
                  <a:ea typeface="AR PL KaitiM GB" pitchFamily="2"/>
                  <a:cs typeface="Lohit Hindi" pitchFamily="2"/>
                </a:rPr>
                <a:t>2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F5E8A67-4B15-246F-EF10-E424DC2A49E4}"/>
                </a:ext>
              </a:extLst>
            </p:cNvPr>
            <p:cNvSpPr/>
            <p:nvPr/>
          </p:nvSpPr>
          <p:spPr>
            <a:xfrm>
              <a:off x="2216485" y="2239438"/>
              <a:ext cx="237754" cy="23775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  <a:prstDash val="solid"/>
            </a:ln>
          </p:spPr>
          <p:txBody>
            <a:bodyPr vert="horz" wrap="none" lIns="81646" tIns="40823" rIns="81646" bIns="40823" anchor="ctr" anchorCtr="0" compatLnSpc="0">
              <a:noAutofit/>
            </a:bodyPr>
            <a:lstStyle/>
            <a:p>
              <a:pPr hangingPunct="0"/>
              <a:endPara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B08D300-C6B0-AC15-1960-8D92E29E1DB5}"/>
                </a:ext>
              </a:extLst>
            </p:cNvPr>
            <p:cNvSpPr/>
            <p:nvPr/>
          </p:nvSpPr>
          <p:spPr>
            <a:xfrm>
              <a:off x="1123403" y="2049779"/>
              <a:ext cx="237754" cy="23775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18360">
              <a:solidFill>
                <a:schemeClr val="tx1"/>
              </a:solidFill>
              <a:prstDash val="solid"/>
            </a:ln>
          </p:spPr>
          <p:txBody>
            <a:bodyPr vert="horz" wrap="none" lIns="89811" tIns="48988" rIns="89811" bIns="48988" anchor="ctr" anchorCtr="0" compatLnSpc="0">
              <a:noAutofit/>
            </a:bodyPr>
            <a:lstStyle/>
            <a:p>
              <a:pPr hangingPunct="0"/>
              <a:endParaRPr lang="en-US" sz="1633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DDAF168-AD29-698F-F9E5-05B18D413465}"/>
                </a:ext>
              </a:extLst>
            </p:cNvPr>
            <p:cNvSpPr txBox="1"/>
            <p:nvPr/>
          </p:nvSpPr>
          <p:spPr>
            <a:xfrm>
              <a:off x="1065494" y="3159599"/>
              <a:ext cx="480081" cy="31417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>
              <a:noAutofit/>
            </a:bodyPr>
            <a:lstStyle/>
            <a:p>
              <a:pPr hangingPunct="0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itchFamily="18"/>
                  <a:ea typeface="AR PL KaitiM GB" pitchFamily="2"/>
                  <a:cs typeface="Lohit Hindi" pitchFamily="2"/>
                </a:rPr>
                <a:t>Normal   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B1C5A55-BBCE-34E3-9B8D-EC996ED402D0}"/>
                </a:ext>
              </a:extLst>
            </p:cNvPr>
            <p:cNvSpPr txBox="1"/>
            <p:nvPr/>
          </p:nvSpPr>
          <p:spPr>
            <a:xfrm>
              <a:off x="2219416" y="3158929"/>
              <a:ext cx="465383" cy="31319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/>
            <a:lstStyle/>
            <a:p>
              <a:pPr hangingPunct="0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itchFamily="18"/>
                  <a:ea typeface="AR PL KaitiM GB" pitchFamily="2"/>
                  <a:cs typeface="Lohit Hindi" pitchFamily="2"/>
                </a:rPr>
                <a:t>Inverted 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B87A64D-DDB8-7B85-8F69-7B4E6A2448C9}"/>
                </a:ext>
              </a:extLst>
            </p:cNvPr>
            <p:cNvCxnSpPr>
              <a:cxnSpLocks/>
            </p:cNvCxnSpPr>
            <p:nvPr/>
          </p:nvCxnSpPr>
          <p:spPr>
            <a:xfrm>
              <a:off x="1410471" y="2992339"/>
              <a:ext cx="154598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774F283-ABB4-C9B7-B971-A9482CED0859}"/>
                </a:ext>
              </a:extLst>
            </p:cNvPr>
            <p:cNvCxnSpPr/>
            <p:nvPr/>
          </p:nvCxnSpPr>
          <p:spPr>
            <a:xfrm>
              <a:off x="2488204" y="2372155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A6F78DD-4C0F-7D30-98D8-24A8DE47D65B}"/>
                </a:ext>
              </a:extLst>
            </p:cNvPr>
            <p:cNvCxnSpPr>
              <a:cxnSpLocks/>
            </p:cNvCxnSpPr>
            <p:nvPr/>
          </p:nvCxnSpPr>
          <p:spPr>
            <a:xfrm>
              <a:off x="1410471" y="2160470"/>
              <a:ext cx="154598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5595AA9-62A1-3B77-A41F-07A1E4DDF725}"/>
                </a:ext>
              </a:extLst>
            </p:cNvPr>
            <p:cNvCxnSpPr/>
            <p:nvPr/>
          </p:nvCxnSpPr>
          <p:spPr>
            <a:xfrm>
              <a:off x="1410471" y="2766104"/>
              <a:ext cx="468249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61BC5C-DC30-76AD-6BB3-43DF492EF42D}"/>
              </a:ext>
            </a:extLst>
          </p:cNvPr>
          <p:cNvSpPr txBox="1"/>
          <p:nvPr/>
        </p:nvSpPr>
        <p:spPr>
          <a:xfrm>
            <a:off x="583894" y="2566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46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D75E1B-52B6-BA40-A4AE-9890F875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D70066-6530-864E-A497-92B8AADA3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AB4F4-2F5B-1644-8BD1-2FE5282F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7D105E-48D4-C146-8800-2286D58908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498"/>
          <a:stretch/>
        </p:blipFill>
        <p:spPr>
          <a:xfrm>
            <a:off x="1808480" y="553726"/>
            <a:ext cx="3309430" cy="4277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4BD31-670C-CC4A-AD5F-FB5D51913C2C}"/>
              </a:ext>
            </a:extLst>
          </p:cNvPr>
          <p:cNvSpPr txBox="1"/>
          <p:nvPr/>
        </p:nvSpPr>
        <p:spPr>
          <a:xfrm>
            <a:off x="0" y="0"/>
            <a:ext cx="5843621" cy="553726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Transverse Boosting Angle </a:t>
            </a:r>
            <a:r>
              <a:rPr lang="en-US" sz="3000" b="1" i="1" dirty="0" err="1">
                <a:solidFill>
                  <a:srgbClr val="808080"/>
                </a:solidFill>
                <a:latin typeface="Symbol" pitchFamily="2" charset="2"/>
                <a:ea typeface="AR PL KaitiM GB" pitchFamily="2"/>
                <a:cs typeface="Arial" panose="020B0604020202020204" pitchFamily="34" charset="0"/>
              </a:rPr>
              <a:t>da</a:t>
            </a:r>
            <a:r>
              <a:rPr lang="en-US" sz="3000" b="1" baseline="-25000" dirty="0" err="1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T</a:t>
            </a:r>
            <a:endParaRPr lang="en-US" sz="1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C87099-F29D-5C48-9ABB-6341A022B468}"/>
              </a:ext>
            </a:extLst>
          </p:cNvPr>
          <p:cNvSpPr/>
          <p:nvPr/>
        </p:nvSpPr>
        <p:spPr>
          <a:xfrm>
            <a:off x="1838114" y="4948840"/>
            <a:ext cx="38759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1800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  <a:p>
            <a:pPr lvl="0" hangingPunct="0">
              <a:defRPr sz="1800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—total transverse momentum</a:t>
            </a:r>
          </a:p>
          <a:p>
            <a:pPr lvl="0" hangingPunct="0">
              <a:defRPr sz="1800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—transverse momentum imbalance</a:t>
            </a:r>
          </a:p>
          <a:p>
            <a:pPr lvl="0" hangingPunct="0">
              <a:defRPr sz="1800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—missing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pT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  <a:p>
            <a:pPr lvl="0" hangingPunct="0">
              <a:defRPr sz="1800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—...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747BDE-735F-1802-26BB-ABB82CE61352}"/>
              </a:ext>
            </a:extLst>
          </p:cNvPr>
          <p:cNvGrpSpPr/>
          <p:nvPr/>
        </p:nvGrpSpPr>
        <p:grpSpPr>
          <a:xfrm>
            <a:off x="5117910" y="553726"/>
            <a:ext cx="5285930" cy="4277360"/>
            <a:chOff x="5117910" y="553726"/>
            <a:chExt cx="5285930" cy="42773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C57BC22-9195-4176-BDB3-8695F043A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502"/>
            <a:stretch/>
          </p:blipFill>
          <p:spPr>
            <a:xfrm>
              <a:off x="5117910" y="553726"/>
              <a:ext cx="5285930" cy="427736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7D90CB2-E9FF-8F41-B9E2-166D21727848}"/>
                </a:ext>
              </a:extLst>
            </p:cNvPr>
            <p:cNvSpPr/>
            <p:nvPr/>
          </p:nvSpPr>
          <p:spPr>
            <a:xfrm>
              <a:off x="5768257" y="3501971"/>
              <a:ext cx="23851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>
                <a:defRPr sz="1800"/>
              </a:pPr>
              <a:r>
                <a:rPr lang="en-US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itchFamily="2" charset="2"/>
                  <a:ea typeface="AR PL KaitiM GB" pitchFamily="2"/>
                  <a:cs typeface="Arial" panose="020B0604020202020204" pitchFamily="34" charset="0"/>
                </a:rPr>
                <a:t>da</a:t>
              </a:r>
              <a:r>
                <a:rPr lang="en-US" baseline="-25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rPr>
                <a:t>T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rPr>
                <a:t> is Fermi motion direction → isotropic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5FF75B-782A-E845-8F4C-10C72D08E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/>
              <a:alphaModFix/>
            </a:blip>
            <a:srcRect r="40220" b="879"/>
            <a:stretch/>
          </p:blipFill>
          <p:spPr>
            <a:xfrm>
              <a:off x="5773336" y="3198194"/>
              <a:ext cx="1044285" cy="3037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5D1D81B-89DA-9E4B-80FE-F3FE9CD4368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tretch>
            <a:fillRect/>
          </a:stretch>
        </p:blipFill>
        <p:spPr>
          <a:xfrm>
            <a:off x="1894839" y="4947817"/>
            <a:ext cx="173736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59FDF7-2FF4-2C4F-942A-C2E1E95224C0}"/>
              </a:ext>
            </a:extLst>
          </p:cNvPr>
          <p:cNvSpPr/>
          <p:nvPr/>
        </p:nvSpPr>
        <p:spPr>
          <a:xfrm>
            <a:off x="2344615" y="4947817"/>
            <a:ext cx="1453662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D0B893-5989-4C4C-AB5F-8D826AC7A9D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tretch>
            <a:fillRect/>
          </a:stretch>
        </p:blipFill>
        <p:spPr>
          <a:xfrm>
            <a:off x="6873240" y="5141085"/>
            <a:ext cx="1737360" cy="304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555B2F-4AC6-C34A-876F-B45A56547651}"/>
              </a:ext>
            </a:extLst>
          </p:cNvPr>
          <p:cNvCxnSpPr/>
          <p:nvPr/>
        </p:nvCxnSpPr>
        <p:spPr>
          <a:xfrm>
            <a:off x="8124092" y="5535067"/>
            <a:ext cx="486508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BC60E18-C5CF-E743-9911-F85DCB9A4276}"/>
              </a:ext>
            </a:extLst>
          </p:cNvPr>
          <p:cNvSpPr txBox="1"/>
          <p:nvPr/>
        </p:nvSpPr>
        <p:spPr>
          <a:xfrm>
            <a:off x="8610600" y="535040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FSI and missing particles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2791BE-0920-714F-9FD2-845FC5BBCE72}"/>
              </a:ext>
            </a:extLst>
          </p:cNvPr>
          <p:cNvSpPr txBox="1"/>
          <p:nvPr/>
        </p:nvSpPr>
        <p:spPr>
          <a:xfrm>
            <a:off x="6171263" y="4831086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In full</a:t>
            </a:r>
          </a:p>
        </p:txBody>
      </p:sp>
    </p:spTree>
    <p:extLst>
      <p:ext uri="{BB962C8B-B14F-4D97-AF65-F5344CB8AC3E}">
        <p14:creationId xmlns:p14="http://schemas.microsoft.com/office/powerpoint/2010/main" val="41280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894EA5-02A8-8745-9DF1-370A6D447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73A742-5B61-414D-BEDE-8BAE94FF3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285CB-0073-9242-8AD7-704E025A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2463E-95DD-8B4F-A4FF-66118AEBA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255"/>
          <a:stretch/>
        </p:blipFill>
        <p:spPr>
          <a:xfrm>
            <a:off x="1821600" y="576000"/>
            <a:ext cx="4022021" cy="46235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52A9DF-29B4-BF4E-B6CB-46887D6995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tretch>
            <a:fillRect/>
          </a:stretch>
        </p:blipFill>
        <p:spPr>
          <a:xfrm>
            <a:off x="3012438" y="665772"/>
            <a:ext cx="1737360" cy="30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AC6CB2-3F44-C9DD-E68A-F7132B92980D}"/>
              </a:ext>
            </a:extLst>
          </p:cNvPr>
          <p:cNvGrpSpPr/>
          <p:nvPr/>
        </p:nvGrpSpPr>
        <p:grpSpPr>
          <a:xfrm>
            <a:off x="5935602" y="576000"/>
            <a:ext cx="5841428" cy="5546876"/>
            <a:chOff x="5935602" y="576000"/>
            <a:chExt cx="5841428" cy="5546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E59F30-7131-7AE9-C7B7-7454F7DFC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837"/>
            <a:stretch/>
          </p:blipFill>
          <p:spPr>
            <a:xfrm>
              <a:off x="5935602" y="576000"/>
              <a:ext cx="4309998" cy="462354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C76ED5-6B78-E349-9EA3-8A2E39C116D5}"/>
                </a:ext>
              </a:extLst>
            </p:cNvPr>
            <p:cNvSpPr txBox="1"/>
            <p:nvPr/>
          </p:nvSpPr>
          <p:spPr>
            <a:xfrm>
              <a:off x="6256399" y="5199546"/>
              <a:ext cx="55206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FSI and momentum sharing with extra particles</a:t>
              </a:r>
            </a:p>
            <a:p>
              <a:pPr marL="285750" indent="-285750">
                <a:buFont typeface="Wingdings" pitchFamily="2" charset="2"/>
                <a:buChar char="q"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pion absorption </a:t>
              </a:r>
            </a:p>
            <a:p>
              <a:pPr marL="285750" indent="-285750">
                <a:buFont typeface="Wingdings" pitchFamily="2" charset="2"/>
                <a:buChar char="q"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2p2h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DFEB791-FBFC-454E-A626-32E6B271B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tretch>
              <a:fillRect/>
            </a:stretch>
          </p:blipFill>
          <p:spPr>
            <a:xfrm>
              <a:off x="7442202" y="634805"/>
              <a:ext cx="1737360" cy="304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601650-C2D9-5D0B-60D4-40CA323C110F}"/>
              </a:ext>
            </a:extLst>
          </p:cNvPr>
          <p:cNvSpPr txBox="1"/>
          <p:nvPr/>
        </p:nvSpPr>
        <p:spPr>
          <a:xfrm>
            <a:off x="0" y="0"/>
            <a:ext cx="5843621" cy="553726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Transverse Boosting Angle </a:t>
            </a:r>
            <a:r>
              <a:rPr lang="en-US" sz="3000" b="1" i="1" dirty="0" err="1">
                <a:solidFill>
                  <a:srgbClr val="808080"/>
                </a:solidFill>
                <a:latin typeface="Symbol" pitchFamily="2" charset="2"/>
                <a:ea typeface="AR PL KaitiM GB" pitchFamily="2"/>
                <a:cs typeface="Arial" panose="020B0604020202020204" pitchFamily="34" charset="0"/>
              </a:rPr>
              <a:t>da</a:t>
            </a:r>
            <a:r>
              <a:rPr lang="en-US" sz="3000" b="1" baseline="-25000" dirty="0" err="1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T</a:t>
            </a:r>
            <a:endParaRPr lang="en-US" sz="1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37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747A3E35-C7CB-908B-35BA-5DD299769E5A}"/>
              </a:ext>
            </a:extLst>
          </p:cNvPr>
          <p:cNvGrpSpPr/>
          <p:nvPr/>
        </p:nvGrpSpPr>
        <p:grpSpPr>
          <a:xfrm>
            <a:off x="414264" y="1973144"/>
            <a:ext cx="8324372" cy="4247161"/>
            <a:chOff x="366085" y="2096382"/>
            <a:chExt cx="8324372" cy="424716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CE39EF3-1A98-F6AD-C56A-AE4D31A255DE}"/>
                </a:ext>
              </a:extLst>
            </p:cNvPr>
            <p:cNvGrpSpPr/>
            <p:nvPr/>
          </p:nvGrpSpPr>
          <p:grpSpPr>
            <a:xfrm>
              <a:off x="2807837" y="2803525"/>
              <a:ext cx="5882620" cy="3540018"/>
              <a:chOff x="5175202" y="317698"/>
              <a:chExt cx="6185874" cy="394246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F06D66B-E843-4BE8-56A4-657BE4EDD7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75202" y="446410"/>
                <a:ext cx="6080296" cy="3813757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E4605B-E2BD-248A-CDFA-B96C4A86A570}"/>
                  </a:ext>
                </a:extLst>
              </p:cNvPr>
              <p:cNvSpPr txBox="1"/>
              <p:nvPr/>
            </p:nvSpPr>
            <p:spPr>
              <a:xfrm>
                <a:off x="6615665" y="317698"/>
                <a:ext cx="4745411" cy="274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/>
                  <a:t>Hamacher-Baumann, Lu, and Martín-Albo, Phys. Rev. D </a:t>
                </a:r>
                <a:r>
                  <a:rPr lang="en-GB" sz="1000" b="1" dirty="0"/>
                  <a:t>102</a:t>
                </a:r>
                <a:r>
                  <a:rPr lang="en-GB" sz="1000" dirty="0"/>
                  <a:t>, 033005 (2020)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4CAC56A-C9C8-F626-1851-7794FB61BFDE}"/>
                </a:ext>
              </a:extLst>
            </p:cNvPr>
            <p:cNvSpPr txBox="1"/>
            <p:nvPr/>
          </p:nvSpPr>
          <p:spPr>
            <a:xfrm>
              <a:off x="366085" y="2096382"/>
              <a:ext cx="2273177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chemeClr val="accent3"/>
                  </a:solidFill>
                </a:rPr>
                <a:t>Proton Range </a:t>
              </a:r>
              <a:r>
                <a:rPr lang="en-GB" sz="1000" b="1" dirty="0">
                  <a:solidFill>
                    <a:schemeClr val="accent3"/>
                  </a:solidFill>
                </a:rPr>
                <a:t>(</a:t>
              </a:r>
              <a:r>
                <a:rPr lang="en-US" sz="1000" b="1" dirty="0">
                  <a:solidFill>
                    <a:schemeClr val="accent3"/>
                  </a:solidFill>
                </a:rPr>
                <a:t>Range: how far a particle can travel in a medium</a:t>
              </a:r>
              <a:r>
                <a:rPr lang="en-GB" sz="1000" b="1" dirty="0">
                  <a:solidFill>
                    <a:schemeClr val="accent3"/>
                  </a:solidFill>
                </a:rPr>
                <a:t>) </a:t>
              </a:r>
            </a:p>
            <a:p>
              <a:pPr algn="ctr"/>
              <a:r>
                <a:rPr lang="en-GB" sz="2200" b="1" dirty="0">
                  <a:solidFill>
                    <a:schemeClr val="accent3"/>
                  </a:solidFill>
                </a:rPr>
                <a:t>vs </a:t>
              </a:r>
            </a:p>
            <a:p>
              <a:pPr algn="ctr"/>
              <a:r>
                <a:rPr lang="en-GB" sz="2200" b="1" dirty="0">
                  <a:solidFill>
                    <a:schemeClr val="accent3"/>
                  </a:solidFill>
                </a:rPr>
                <a:t>Kinetic Energy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7353A-D671-EC8C-3513-77798400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A965D-F493-6E2E-6690-67BFFECC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9A447-425D-909C-CC9B-F1369FDE8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57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0DF4AC-ACD2-83B3-C8D0-7D08E8C74FB7}"/>
                  </a:ext>
                </a:extLst>
              </p:cNvPr>
              <p:cNvSpPr txBox="1"/>
              <p:nvPr/>
            </p:nvSpPr>
            <p:spPr>
              <a:xfrm>
                <a:off x="1051200" y="288000"/>
                <a:ext cx="4309193" cy="573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Sensing </a:t>
                </a:r>
                <a14:m>
                  <m:oMath xmlns:m="http://schemas.openxmlformats.org/officeDocument/2006/math">
                    <m:r>
                      <a:rPr lang="en-GB" sz="3000" b="1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altLang="zh-CN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interactions</a:t>
                </a:r>
                <a:endParaRPr lang="en-GB" sz="3000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0DF4AC-ACD2-83B3-C8D0-7D08E8C74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200" y="288000"/>
                <a:ext cx="4309193" cy="573427"/>
              </a:xfrm>
              <a:prstGeom prst="rect">
                <a:avLst/>
              </a:prstGeom>
              <a:blipFill>
                <a:blip r:embed="rId5"/>
                <a:stretch>
                  <a:fillRect l="-3235" t="-13043" r="-2059" b="-28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6A9F5ED-15C9-61F4-F0D6-FB0E5CA2C23E}"/>
              </a:ext>
            </a:extLst>
          </p:cNvPr>
          <p:cNvGrpSpPr/>
          <p:nvPr/>
        </p:nvGrpSpPr>
        <p:grpSpPr>
          <a:xfrm>
            <a:off x="1051200" y="870602"/>
            <a:ext cx="9084283" cy="985683"/>
            <a:chOff x="1023037" y="4439321"/>
            <a:chExt cx="9084283" cy="98568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9F7B04-3F1A-7B84-05C5-0B41D0E0CCEF}"/>
                </a:ext>
              </a:extLst>
            </p:cNvPr>
            <p:cNvSpPr txBox="1"/>
            <p:nvPr/>
          </p:nvSpPr>
          <p:spPr>
            <a:xfrm>
              <a:off x="1023037" y="4439321"/>
              <a:ext cx="8076237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/>
                <a:t>Embedded in detector, incomplete particle information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en-GB" b="1" dirty="0"/>
                <a:t>Tracking</a:t>
              </a:r>
              <a:r>
                <a:rPr lang="en-GB" dirty="0"/>
                <a:t>/Cherenkov </a:t>
              </a:r>
              <a:r>
                <a:rPr lang="en-GB" b="1" dirty="0"/>
                <a:t>threshold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en-GB" dirty="0"/>
                <a:t>Angular acceptance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573EE3-FC1E-BCF8-A773-E366EC97C556}"/>
                </a:ext>
              </a:extLst>
            </p:cNvPr>
            <p:cNvSpPr/>
            <p:nvPr/>
          </p:nvSpPr>
          <p:spPr>
            <a:xfrm>
              <a:off x="5289375" y="4778673"/>
              <a:ext cx="355119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en-GB" dirty="0"/>
                <a:t>Particle Identification (PID)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en-GB" dirty="0"/>
                <a:t>Neutrals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57F2A6-AF6D-2CBF-51E7-B59501D27B96}"/>
                </a:ext>
              </a:extLst>
            </p:cNvPr>
            <p:cNvSpPr/>
            <p:nvPr/>
          </p:nvSpPr>
          <p:spPr>
            <a:xfrm>
              <a:off x="8975481" y="4778673"/>
              <a:ext cx="113183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en-GB" dirty="0"/>
                <a:t>Noise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28EE21A-06AC-F972-518A-0C826FFA0886}"/>
              </a:ext>
            </a:extLst>
          </p:cNvPr>
          <p:cNvGrpSpPr/>
          <p:nvPr/>
        </p:nvGrpSpPr>
        <p:grpSpPr>
          <a:xfrm>
            <a:off x="56411" y="4664414"/>
            <a:ext cx="3226581" cy="707886"/>
            <a:chOff x="8232" y="4787652"/>
            <a:chExt cx="3226581" cy="7078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678DB0-F18C-26D6-AEED-B563DFF1F37B}"/>
                </a:ext>
              </a:extLst>
            </p:cNvPr>
            <p:cNvSpPr txBox="1"/>
            <p:nvPr/>
          </p:nvSpPr>
          <p:spPr>
            <a:xfrm>
              <a:off x="8232" y="4787652"/>
              <a:ext cx="266497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200" dirty="0">
                  <a:solidFill>
                    <a:schemeClr val="accent2"/>
                  </a:solidFill>
                </a:rPr>
                <a:t>Sensor granularity</a:t>
              </a:r>
            </a:p>
            <a:p>
              <a:pPr algn="r"/>
              <a:r>
                <a:rPr lang="en-GB" dirty="0">
                  <a:solidFill>
                    <a:schemeClr val="accent2"/>
                  </a:solidFill>
                </a:rPr>
                <a:t>~ mm-cm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DD59E14-9B36-31C2-5441-3435FFE97464}"/>
                </a:ext>
              </a:extLst>
            </p:cNvPr>
            <p:cNvCxnSpPr>
              <a:cxnSpLocks/>
            </p:cNvCxnSpPr>
            <p:nvPr/>
          </p:nvCxnSpPr>
          <p:spPr>
            <a:xfrm>
              <a:off x="2695021" y="5178587"/>
              <a:ext cx="539792" cy="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5A8DDD2-EDD4-3255-BAF5-AEF81A9E63B7}"/>
              </a:ext>
            </a:extLst>
          </p:cNvPr>
          <p:cNvGrpSpPr/>
          <p:nvPr/>
        </p:nvGrpSpPr>
        <p:grpSpPr>
          <a:xfrm>
            <a:off x="3562860" y="4572006"/>
            <a:ext cx="8186903" cy="1415772"/>
            <a:chOff x="3514681" y="4695244"/>
            <a:chExt cx="8186903" cy="141577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6DA271F-C5B1-F69A-850C-980DCCD9107E}"/>
                </a:ext>
              </a:extLst>
            </p:cNvPr>
            <p:cNvGrpSpPr/>
            <p:nvPr/>
          </p:nvGrpSpPr>
          <p:grpSpPr>
            <a:xfrm>
              <a:off x="3514681" y="4695244"/>
              <a:ext cx="8186903" cy="1415772"/>
              <a:chOff x="3514681" y="4695244"/>
              <a:chExt cx="8186903" cy="1415772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7CD4EB4-CDE9-ABCD-3DCE-740AC97E9018}"/>
                  </a:ext>
                </a:extLst>
              </p:cNvPr>
              <p:cNvSpPr txBox="1"/>
              <p:nvPr/>
            </p:nvSpPr>
            <p:spPr>
              <a:xfrm>
                <a:off x="8885399" y="4695244"/>
                <a:ext cx="2816185" cy="1415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200" dirty="0">
                    <a:solidFill>
                      <a:schemeClr val="accent2"/>
                    </a:solidFill>
                  </a:rPr>
                  <a:t>Tracking threshold</a:t>
                </a:r>
              </a:p>
              <a:p>
                <a:r>
                  <a:rPr lang="en-GB" sz="1400" dirty="0">
                    <a:solidFill>
                      <a:schemeClr val="accent2"/>
                    </a:solidFill>
                  </a:rPr>
                  <a:t>(no momentum measurement possible below it)</a:t>
                </a:r>
              </a:p>
              <a:p>
                <a:r>
                  <a:rPr lang="en-GB" dirty="0">
                    <a:solidFill>
                      <a:schemeClr val="accent2"/>
                    </a:solidFill>
                  </a:rPr>
                  <a:t>~ few MeV for 10 bar gas</a:t>
                </a:r>
              </a:p>
              <a:p>
                <a:r>
                  <a:rPr lang="en-GB" dirty="0">
                    <a:solidFill>
                      <a:schemeClr val="accent2"/>
                    </a:solidFill>
                  </a:rPr>
                  <a:t>~ 10s MeV for liquid/solid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6728F2A-A7AA-3A32-3D4E-642510299642}"/>
                  </a:ext>
                </a:extLst>
              </p:cNvPr>
              <p:cNvSpPr txBox="1"/>
              <p:nvPr/>
            </p:nvSpPr>
            <p:spPr>
              <a:xfrm>
                <a:off x="6883014" y="5280014"/>
                <a:ext cx="14029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chemeClr val="accent2"/>
                    </a:solidFill>
                  </a:rPr>
                  <a:t>liquid/solid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A7B947F-A9C6-6398-8734-D64825C203AD}"/>
                  </a:ext>
                </a:extLst>
              </p:cNvPr>
              <p:cNvSpPr txBox="1"/>
              <p:nvPr/>
            </p:nvSpPr>
            <p:spPr>
              <a:xfrm>
                <a:off x="3514681" y="4787652"/>
                <a:ext cx="13260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chemeClr val="accent2"/>
                    </a:solidFill>
                  </a:rPr>
                  <a:t>10 bar gas</a:t>
                </a:r>
              </a:p>
            </p:txBody>
          </p:sp>
        </p:grpSp>
        <p:sp>
          <p:nvSpPr>
            <p:cNvPr id="43" name="Bent Up Arrow 42">
              <a:extLst>
                <a:ext uri="{FF2B5EF4-FFF2-40B4-BE49-F238E27FC236}">
                  <a16:creationId xmlns:a16="http://schemas.microsoft.com/office/drawing/2014/main" id="{1488B142-B95A-23D7-62A6-57B29CC9A29A}"/>
                </a:ext>
              </a:extLst>
            </p:cNvPr>
            <p:cNvSpPr/>
            <p:nvPr/>
          </p:nvSpPr>
          <p:spPr>
            <a:xfrm rot="10800000">
              <a:off x="4627060" y="5132223"/>
              <a:ext cx="4131570" cy="701787"/>
            </a:xfrm>
            <a:prstGeom prst="bentUpArrow">
              <a:avLst>
                <a:gd name="adj1" fmla="val 5200"/>
                <a:gd name="adj2" fmla="val 7985"/>
                <a:gd name="adj3" fmla="val 1757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Bent Up Arrow 43">
              <a:extLst>
                <a:ext uri="{FF2B5EF4-FFF2-40B4-BE49-F238E27FC236}">
                  <a16:creationId xmlns:a16="http://schemas.microsoft.com/office/drawing/2014/main" id="{5393B450-EF2D-5655-AAFE-F47C0175FEDC}"/>
                </a:ext>
              </a:extLst>
            </p:cNvPr>
            <p:cNvSpPr/>
            <p:nvPr/>
          </p:nvSpPr>
          <p:spPr>
            <a:xfrm rot="10800000">
              <a:off x="6691892" y="5125564"/>
              <a:ext cx="2102241" cy="708445"/>
            </a:xfrm>
            <a:prstGeom prst="bentUpArrow">
              <a:avLst>
                <a:gd name="adj1" fmla="val 8387"/>
                <a:gd name="adj2" fmla="val 14359"/>
                <a:gd name="adj3" fmla="val 1757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B1992EE-62B1-8766-6BFA-4743A92BCE99}"/>
              </a:ext>
            </a:extLst>
          </p:cNvPr>
          <p:cNvSpPr txBox="1"/>
          <p:nvPr/>
        </p:nvSpPr>
        <p:spPr>
          <a:xfrm>
            <a:off x="-167132" y="3506574"/>
            <a:ext cx="2385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5B3AA927-F312-075D-C5CC-A3D5BA6BEEEF}"/>
              </a:ext>
            </a:extLst>
          </p:cNvPr>
          <p:cNvSpPr/>
          <p:nvPr/>
        </p:nvSpPr>
        <p:spPr>
          <a:xfrm>
            <a:off x="97200" y="288000"/>
            <a:ext cx="954199" cy="954199"/>
          </a:xfrm>
          <a:custGeom>
            <a:avLst/>
            <a:gdLst>
              <a:gd name="connsiteX0" fmla="*/ 0 w 954199"/>
              <a:gd name="connsiteY0" fmla="*/ 477100 h 954199"/>
              <a:gd name="connsiteX1" fmla="*/ 477100 w 954199"/>
              <a:gd name="connsiteY1" fmla="*/ 0 h 954199"/>
              <a:gd name="connsiteX2" fmla="*/ 954200 w 954199"/>
              <a:gd name="connsiteY2" fmla="*/ 477100 h 954199"/>
              <a:gd name="connsiteX3" fmla="*/ 477100 w 954199"/>
              <a:gd name="connsiteY3" fmla="*/ 954200 h 954199"/>
              <a:gd name="connsiteX4" fmla="*/ 0 w 954199"/>
              <a:gd name="connsiteY4" fmla="*/ 477100 h 95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199" h="954199">
                <a:moveTo>
                  <a:pt x="0" y="477100"/>
                </a:moveTo>
                <a:cubicBezTo>
                  <a:pt x="0" y="213605"/>
                  <a:pt x="213605" y="0"/>
                  <a:pt x="477100" y="0"/>
                </a:cubicBezTo>
                <a:cubicBezTo>
                  <a:pt x="740595" y="0"/>
                  <a:pt x="954200" y="213605"/>
                  <a:pt x="954200" y="477100"/>
                </a:cubicBezTo>
                <a:cubicBezTo>
                  <a:pt x="954200" y="740595"/>
                  <a:pt x="740595" y="954200"/>
                  <a:pt x="477100" y="954200"/>
                </a:cubicBezTo>
                <a:cubicBezTo>
                  <a:pt x="213605" y="954200"/>
                  <a:pt x="0" y="740595"/>
                  <a:pt x="0" y="477100"/>
                </a:cubicBez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54979" tIns="154979" rIns="154979" bIns="15497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 kern="1200" dirty="0">
                <a:latin typeface="+mn-lt"/>
              </a:rPr>
              <a:t>Detector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43A3D8A-9600-3A7F-2865-4868B2C50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6373" y="2026195"/>
            <a:ext cx="42037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FF4E2-D68A-7A62-C481-92E610FE8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88C6528-EA46-D958-2CED-F0BA3707E816}"/>
              </a:ext>
            </a:extLst>
          </p:cNvPr>
          <p:cNvGrpSpPr/>
          <p:nvPr/>
        </p:nvGrpSpPr>
        <p:grpSpPr>
          <a:xfrm>
            <a:off x="1729754" y="923109"/>
            <a:ext cx="8572483" cy="5541069"/>
            <a:chOff x="1729754" y="1007779"/>
            <a:chExt cx="8572483" cy="5541069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D76B954E-14F1-0F14-BCA4-21983F00E9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6644" r="83701" b="2939"/>
            <a:stretch/>
          </p:blipFill>
          <p:spPr>
            <a:xfrm>
              <a:off x="1729754" y="1007779"/>
              <a:ext cx="1799391" cy="551494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636662A-166F-287C-4DCE-CF73ADC9D4C9}"/>
                </a:ext>
              </a:extLst>
            </p:cNvPr>
            <p:cNvSpPr/>
            <p:nvPr/>
          </p:nvSpPr>
          <p:spPr>
            <a:xfrm>
              <a:off x="3529146" y="3892733"/>
              <a:ext cx="6773091" cy="2656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C7C0DE-40E6-FD65-7539-D85F69C44E4E}"/>
                </a:ext>
              </a:extLst>
            </p:cNvPr>
            <p:cNvSpPr/>
            <p:nvPr/>
          </p:nvSpPr>
          <p:spPr>
            <a:xfrm>
              <a:off x="2232602" y="5225143"/>
              <a:ext cx="2147809" cy="1253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D59E16-4113-7C56-554A-B11C4948D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5A5A3E-3B07-06A6-CBB4-FFF093ABE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06D4C-8B8D-A8D2-A45D-6F6AAB713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BD05-28D1-7F43-AE50-E6AEC3483B22}" type="slidenum">
              <a:rPr lang="en-GB" smtClean="0"/>
              <a:t>6</a:t>
            </a:fld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EA1470F-643A-EA08-8FCA-913B0B43D6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765"/>
          <a:stretch/>
        </p:blipFill>
        <p:spPr>
          <a:xfrm>
            <a:off x="3835620" y="4323869"/>
            <a:ext cx="4942620" cy="1641475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FEF40B31-4F95-81F6-2D0C-85D1BA03FBD8}"/>
              </a:ext>
            </a:extLst>
          </p:cNvPr>
          <p:cNvSpPr/>
          <p:nvPr/>
        </p:nvSpPr>
        <p:spPr>
          <a:xfrm>
            <a:off x="1729754" y="2360792"/>
            <a:ext cx="502848" cy="3995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F63096B-D3D5-FF56-DE53-2158F12E9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000" y="612000"/>
            <a:ext cx="5567680" cy="332232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3F3E5A3-BA2B-58DD-2E67-E2CD97B2D85F}"/>
              </a:ext>
            </a:extLst>
          </p:cNvPr>
          <p:cNvGrpSpPr/>
          <p:nvPr/>
        </p:nvGrpSpPr>
        <p:grpSpPr>
          <a:xfrm>
            <a:off x="9929947" y="1933407"/>
            <a:ext cx="2018803" cy="1373931"/>
            <a:chOff x="9573688" y="593913"/>
            <a:chExt cx="2018803" cy="137393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FBB3487-B931-48E8-B82B-3DA26B2B05BD}"/>
                </a:ext>
              </a:extLst>
            </p:cNvPr>
            <p:cNvCxnSpPr>
              <a:cxnSpLocks/>
            </p:cNvCxnSpPr>
            <p:nvPr/>
          </p:nvCxnSpPr>
          <p:spPr>
            <a:xfrm>
              <a:off x="10576556" y="901649"/>
              <a:ext cx="0" cy="1066195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70847E-1D85-5FCD-27D1-4EA064183046}"/>
                </a:ext>
              </a:extLst>
            </p:cNvPr>
            <p:cNvSpPr txBox="1"/>
            <p:nvPr/>
          </p:nvSpPr>
          <p:spPr>
            <a:xfrm>
              <a:off x="9573688" y="593913"/>
              <a:ext cx="2018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Expectation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8F03ADF-BDDC-9099-A303-83E52B814142}"/>
              </a:ext>
            </a:extLst>
          </p:cNvPr>
          <p:cNvSpPr/>
          <p:nvPr/>
        </p:nvSpPr>
        <p:spPr>
          <a:xfrm>
            <a:off x="6238106" y="3450366"/>
            <a:ext cx="209005" cy="158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367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D1074-658E-3B05-42C5-53154B2FE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6AEE3C4-CA90-938B-2CCF-7745CB801104}"/>
              </a:ext>
            </a:extLst>
          </p:cNvPr>
          <p:cNvGrpSpPr/>
          <p:nvPr/>
        </p:nvGrpSpPr>
        <p:grpSpPr>
          <a:xfrm>
            <a:off x="1729754" y="923109"/>
            <a:ext cx="8572483" cy="5541069"/>
            <a:chOff x="1729754" y="1007779"/>
            <a:chExt cx="8572483" cy="5541069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5A01917-3096-899E-AF5D-2ED864CEC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6644" r="83701" b="2939"/>
            <a:stretch/>
          </p:blipFill>
          <p:spPr>
            <a:xfrm>
              <a:off x="1729754" y="1007779"/>
              <a:ext cx="1799391" cy="551494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8A9909-D961-8B4F-C4D3-3268A1D1880F}"/>
                </a:ext>
              </a:extLst>
            </p:cNvPr>
            <p:cNvSpPr/>
            <p:nvPr/>
          </p:nvSpPr>
          <p:spPr>
            <a:xfrm>
              <a:off x="3529146" y="3892733"/>
              <a:ext cx="6773091" cy="2656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AE89E2E-3BE5-4FBA-3918-8319E2C58AD9}"/>
                </a:ext>
              </a:extLst>
            </p:cNvPr>
            <p:cNvSpPr/>
            <p:nvPr/>
          </p:nvSpPr>
          <p:spPr>
            <a:xfrm>
              <a:off x="2232602" y="5225143"/>
              <a:ext cx="2147809" cy="1253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E1718EB-0582-114D-7750-AE350B4F3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392" y="560839"/>
            <a:ext cx="5659120" cy="338328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B41193-90C5-FA63-60CB-FD53E189B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A489BE-E921-8286-70DB-D6BCE6177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CD134A8-5C5E-77C4-856E-55C8CC682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5620" y="4323869"/>
            <a:ext cx="6160142" cy="16414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88AB3-EA39-F928-AB0A-A340C6F0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BD05-28D1-7F43-AE50-E6AEC3483B22}" type="slidenum">
              <a:rPr lang="en-GB" smtClean="0"/>
              <a:t>7</a:t>
            </a:fld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54E28EE-319D-EB28-024E-9E06913B23A6}"/>
              </a:ext>
            </a:extLst>
          </p:cNvPr>
          <p:cNvSpPr/>
          <p:nvPr/>
        </p:nvSpPr>
        <p:spPr>
          <a:xfrm>
            <a:off x="8957732" y="4794358"/>
            <a:ext cx="960561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B2268D6-A5C3-3043-643E-70D21BB1E6D5}"/>
              </a:ext>
            </a:extLst>
          </p:cNvPr>
          <p:cNvCxnSpPr>
            <a:cxnSpLocks/>
          </p:cNvCxnSpPr>
          <p:nvPr/>
        </p:nvCxnSpPr>
        <p:spPr>
          <a:xfrm>
            <a:off x="8430005" y="1730477"/>
            <a:ext cx="2532963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1943002-4EA0-75A3-6408-D30E26F187CF}"/>
              </a:ext>
            </a:extLst>
          </p:cNvPr>
          <p:cNvSpPr txBox="1"/>
          <p:nvPr/>
        </p:nvSpPr>
        <p:spPr>
          <a:xfrm>
            <a:off x="8711794" y="511869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missing energy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8AAEDCE-8064-B147-DDDD-E92A715D18ED}"/>
              </a:ext>
            </a:extLst>
          </p:cNvPr>
          <p:cNvSpPr/>
          <p:nvPr/>
        </p:nvSpPr>
        <p:spPr>
          <a:xfrm>
            <a:off x="1729754" y="2360792"/>
            <a:ext cx="502848" cy="39955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74904B-4EC0-F660-CDC7-2E0C2998C36A}"/>
              </a:ext>
            </a:extLst>
          </p:cNvPr>
          <p:cNvSpPr/>
          <p:nvPr/>
        </p:nvSpPr>
        <p:spPr>
          <a:xfrm>
            <a:off x="8830734" y="4879224"/>
            <a:ext cx="1087559" cy="321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C3A354D-B497-C7D5-EC66-A2FBDEEE9D7A}"/>
              </a:ext>
            </a:extLst>
          </p:cNvPr>
          <p:cNvCxnSpPr>
            <a:cxnSpLocks/>
          </p:cNvCxnSpPr>
          <p:nvPr/>
        </p:nvCxnSpPr>
        <p:spPr>
          <a:xfrm flipV="1">
            <a:off x="9773124" y="1730477"/>
            <a:ext cx="0" cy="3405643"/>
          </a:xfrm>
          <a:prstGeom prst="straightConnector1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751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42A74-8426-1A3F-9DE9-1B753AE4D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147475E-A8D6-79E0-C576-8003B8DD66DB}"/>
              </a:ext>
            </a:extLst>
          </p:cNvPr>
          <p:cNvGrpSpPr/>
          <p:nvPr/>
        </p:nvGrpSpPr>
        <p:grpSpPr>
          <a:xfrm>
            <a:off x="1729754" y="923109"/>
            <a:ext cx="8572483" cy="5541069"/>
            <a:chOff x="1729754" y="1007779"/>
            <a:chExt cx="8572483" cy="5541069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FF32E53-C437-54AF-D57C-77C69643E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16644" r="83701" b="2939"/>
            <a:stretch/>
          </p:blipFill>
          <p:spPr>
            <a:xfrm>
              <a:off x="1729754" y="1007779"/>
              <a:ext cx="1799391" cy="551494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95DA047-5F2B-25E8-6AB7-9F60427C6176}"/>
                </a:ext>
              </a:extLst>
            </p:cNvPr>
            <p:cNvSpPr/>
            <p:nvPr/>
          </p:nvSpPr>
          <p:spPr>
            <a:xfrm>
              <a:off x="3529146" y="3892733"/>
              <a:ext cx="6773091" cy="2656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7BD21B-EA15-3ADC-CD53-01B9528B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A18436-417E-93BF-8A67-2F0347C4B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37087-C353-98AB-FC12-B80DB5B41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BD05-28D1-7F43-AE50-E6AEC3483B22}" type="slidenum">
              <a:rPr lang="en-GB" smtClean="0"/>
              <a:t>8</a:t>
            </a:fld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7DBC9D5-CA97-407A-C778-00AB216B2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620" y="4323627"/>
            <a:ext cx="6160142" cy="1641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54ECB6-0619-498C-9965-A57C4081EF13}"/>
              </a:ext>
            </a:extLst>
          </p:cNvPr>
          <p:cNvSpPr txBox="1"/>
          <p:nvPr/>
        </p:nvSpPr>
        <p:spPr>
          <a:xfrm>
            <a:off x="3950702" y="2874104"/>
            <a:ext cx="4972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first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time to propose a new particle to “cover up” for </a:t>
            </a:r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fundamental laws</a:t>
            </a:r>
          </a:p>
          <a:p>
            <a:pPr algn="r" hangingPunct="0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I have done a terrible thing, I have postulated a particle that cannot be detected. —Pauli, 1930</a:t>
            </a:r>
          </a:p>
        </p:txBody>
      </p:sp>
    </p:spTree>
    <p:extLst>
      <p:ext uri="{BB962C8B-B14F-4D97-AF65-F5344CB8AC3E}">
        <p14:creationId xmlns:p14="http://schemas.microsoft.com/office/powerpoint/2010/main" val="216186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CF3254-B1C7-0942-984C-E2111BABA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April 23, Mainz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F7B85C-1424-0149-B97F-6E4C27F06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LU Xianguo </a:t>
            </a:r>
            <a:r>
              <a:rPr lang="ja-JP" altLang="en-US"/>
              <a:t>卢显国</a:t>
            </a:r>
            <a:r>
              <a:rPr lang="en-US" altLang="ja-JP" dirty="0"/>
              <a:t>, </a:t>
            </a:r>
            <a:r>
              <a:rPr lang="en-GB" dirty="0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37768-E0BB-944D-ABFE-0A2E7A905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BD05-28D1-7F43-AE50-E6AEC3483B22}" type="slidenum">
              <a:rPr lang="en-GB" smtClean="0"/>
              <a:t>9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EB6BD2-C164-6F46-993F-94D5F557172D}"/>
              </a:ext>
            </a:extLst>
          </p:cNvPr>
          <p:cNvSpPr txBox="1"/>
          <p:nvPr/>
        </p:nvSpPr>
        <p:spPr>
          <a:xfrm>
            <a:off x="2396066" y="193763"/>
            <a:ext cx="7399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Fundamental matter in our </a:t>
            </a:r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current world view:</a:t>
            </a:r>
          </a:p>
          <a:p>
            <a:pPr algn="ctr"/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Standard Model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19A09F0-9716-D6F6-420B-5E507EAEF0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" t="16621" r="25324" b="2668"/>
          <a:stretch/>
        </p:blipFill>
        <p:spPr>
          <a:xfrm>
            <a:off x="1729754" y="921600"/>
            <a:ext cx="8243979" cy="55350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407CB7-0482-A60E-DB5C-AEAA74F0039A}"/>
              </a:ext>
            </a:extLst>
          </p:cNvPr>
          <p:cNvSpPr/>
          <p:nvPr/>
        </p:nvSpPr>
        <p:spPr>
          <a:xfrm>
            <a:off x="6096000" y="821267"/>
            <a:ext cx="4114800" cy="5616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42E82D-3E97-1C53-7675-6F6A188BCDEA}"/>
              </a:ext>
            </a:extLst>
          </p:cNvPr>
          <p:cNvSpPr txBox="1"/>
          <p:nvPr/>
        </p:nvSpPr>
        <p:spPr>
          <a:xfrm>
            <a:off x="10295467" y="5257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A4E221-A49D-3017-FC50-9A386F18EA56}"/>
              </a:ext>
            </a:extLst>
          </p:cNvPr>
          <p:cNvSpPr txBox="1"/>
          <p:nvPr/>
        </p:nvSpPr>
        <p:spPr>
          <a:xfrm>
            <a:off x="9973733" y="4693189"/>
            <a:ext cx="22182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 generations?!</a:t>
            </a:r>
          </a:p>
          <a:p>
            <a:pPr algn="ct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4570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3272</Words>
  <Application>Microsoft Office PowerPoint</Application>
  <PresentationFormat>Breitbild</PresentationFormat>
  <Paragraphs>696</Paragraphs>
  <Slides>57</Slides>
  <Notes>31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57</vt:i4>
      </vt:variant>
    </vt:vector>
  </HeadingPairs>
  <TitlesOfParts>
    <vt:vector size="66" baseType="lpstr">
      <vt:lpstr>AR PL KaitiM GB</vt:lpstr>
      <vt:lpstr>Arial</vt:lpstr>
      <vt:lpstr>Calibri</vt:lpstr>
      <vt:lpstr>Cambria Math</vt:lpstr>
      <vt:lpstr>Century Schoolbook L</vt:lpstr>
      <vt:lpstr>Symbol</vt:lpstr>
      <vt:lpstr>Times New Roman</vt:lpstr>
      <vt:lpstr>Wingdings</vt:lpstr>
      <vt:lpstr>Office Theme</vt:lpstr>
      <vt:lpstr>Neutrino Interactions and Future Experiments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BACKUP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Xianguo Lu</dc:creator>
  <cp:lastModifiedBy>Lugert, Ellen Angela</cp:lastModifiedBy>
  <cp:revision>4863</cp:revision>
  <cp:lastPrinted>2022-05-31T14:21:53Z</cp:lastPrinted>
  <dcterms:created xsi:type="dcterms:W3CDTF">2022-01-24T09:55:58Z</dcterms:created>
  <dcterms:modified xsi:type="dcterms:W3CDTF">2025-06-10T14:54:36Z</dcterms:modified>
</cp:coreProperties>
</file>